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9"/>
  </p:notesMasterIdLst>
  <p:handoutMasterIdLst>
    <p:handoutMasterId r:id="rId60"/>
  </p:handoutMasterIdLst>
  <p:sldIdLst>
    <p:sldId id="256" r:id="rId2"/>
    <p:sldId id="257" r:id="rId3"/>
    <p:sldId id="316" r:id="rId4"/>
    <p:sldId id="330" r:id="rId5"/>
    <p:sldId id="306" r:id="rId6"/>
    <p:sldId id="307" r:id="rId7"/>
    <p:sldId id="339" r:id="rId8"/>
    <p:sldId id="304" r:id="rId9"/>
    <p:sldId id="305" r:id="rId10"/>
    <p:sldId id="334" r:id="rId11"/>
    <p:sldId id="340" r:id="rId12"/>
    <p:sldId id="293" r:id="rId13"/>
    <p:sldId id="351" r:id="rId14"/>
    <p:sldId id="294" r:id="rId15"/>
    <p:sldId id="352" r:id="rId16"/>
    <p:sldId id="341" r:id="rId17"/>
    <p:sldId id="344" r:id="rId18"/>
    <p:sldId id="349" r:id="rId19"/>
    <p:sldId id="342" r:id="rId20"/>
    <p:sldId id="343" r:id="rId21"/>
    <p:sldId id="355" r:id="rId22"/>
    <p:sldId id="302" r:id="rId23"/>
    <p:sldId id="303" r:id="rId24"/>
    <p:sldId id="346" r:id="rId25"/>
    <p:sldId id="345" r:id="rId26"/>
    <p:sldId id="353" r:id="rId27"/>
    <p:sldId id="295" r:id="rId28"/>
    <p:sldId id="347" r:id="rId29"/>
    <p:sldId id="350" r:id="rId30"/>
    <p:sldId id="348" r:id="rId31"/>
    <p:sldId id="308" r:id="rId32"/>
    <p:sldId id="309" r:id="rId33"/>
    <p:sldId id="326" r:id="rId34"/>
    <p:sldId id="354" r:id="rId35"/>
    <p:sldId id="300" r:id="rId36"/>
    <p:sldId id="301" r:id="rId37"/>
    <p:sldId id="297" r:id="rId38"/>
    <p:sldId id="298" r:id="rId39"/>
    <p:sldId id="314" r:id="rId40"/>
    <p:sldId id="315" r:id="rId41"/>
    <p:sldId id="327" r:id="rId42"/>
    <p:sldId id="328" r:id="rId43"/>
    <p:sldId id="329" r:id="rId44"/>
    <p:sldId id="331" r:id="rId45"/>
    <p:sldId id="332" r:id="rId46"/>
    <p:sldId id="310" r:id="rId47"/>
    <p:sldId id="312" r:id="rId48"/>
    <p:sldId id="259" r:id="rId49"/>
    <p:sldId id="311" r:id="rId50"/>
    <p:sldId id="333" r:id="rId51"/>
    <p:sldId id="356" r:id="rId52"/>
    <p:sldId id="313" r:id="rId53"/>
    <p:sldId id="318" r:id="rId54"/>
    <p:sldId id="319" r:id="rId55"/>
    <p:sldId id="321" r:id="rId56"/>
    <p:sldId id="322" r:id="rId57"/>
    <p:sldId id="277" r:id="rId58"/>
  </p:sldIdLst>
  <p:sldSz cx="9144000" cy="6858000" type="screen4x3"/>
  <p:notesSz cx="7023100" cy="93091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5pPr>
    <a:lvl6pPr marL="2286000" algn="l" defTabSz="914400" rtl="0" eaLnBrk="1" latinLnBrk="0" hangingPunct="1">
      <a:defRPr sz="2400" kern="1200">
        <a:solidFill>
          <a:schemeClr val="tx1"/>
        </a:solidFill>
        <a:latin typeface="Arial" charset="0"/>
        <a:ea typeface="ＭＳ Ｐゴシック" pitchFamily="1" charset="-128"/>
        <a:cs typeface="+mn-cs"/>
      </a:defRPr>
    </a:lvl6pPr>
    <a:lvl7pPr marL="2743200" algn="l" defTabSz="914400" rtl="0" eaLnBrk="1" latinLnBrk="0" hangingPunct="1">
      <a:defRPr sz="2400" kern="1200">
        <a:solidFill>
          <a:schemeClr val="tx1"/>
        </a:solidFill>
        <a:latin typeface="Arial" charset="0"/>
        <a:ea typeface="ＭＳ Ｐゴシック" pitchFamily="1" charset="-128"/>
        <a:cs typeface="+mn-cs"/>
      </a:defRPr>
    </a:lvl7pPr>
    <a:lvl8pPr marL="3200400" algn="l" defTabSz="914400" rtl="0" eaLnBrk="1" latinLnBrk="0" hangingPunct="1">
      <a:defRPr sz="2400" kern="1200">
        <a:solidFill>
          <a:schemeClr val="tx1"/>
        </a:solidFill>
        <a:latin typeface="Arial" charset="0"/>
        <a:ea typeface="ＭＳ Ｐゴシック" pitchFamily="1" charset="-128"/>
        <a:cs typeface="+mn-cs"/>
      </a:defRPr>
    </a:lvl8pPr>
    <a:lvl9pPr marL="3657600" algn="l" defTabSz="914400" rtl="0" eaLnBrk="1" latinLnBrk="0" hangingPunct="1">
      <a:defRPr sz="2400" kern="1200">
        <a:solidFill>
          <a:schemeClr val="tx1"/>
        </a:solidFill>
        <a:latin typeface="Arial" charset="0"/>
        <a:ea typeface="ＭＳ Ｐゴシック" pitchFamily="1"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2121"/>
    <a:srgbClr val="FF584B"/>
    <a:srgbClr val="D1211D"/>
    <a:srgbClr val="A51A17"/>
    <a:srgbClr val="FAF8AA"/>
    <a:srgbClr val="A5A5A5"/>
    <a:srgbClr val="E33935"/>
    <a:srgbClr val="00CC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306" autoAdjust="0"/>
  </p:normalViewPr>
  <p:slideViewPr>
    <p:cSldViewPr>
      <p:cViewPr varScale="1">
        <p:scale>
          <a:sx n="115" d="100"/>
          <a:sy n="115" d="100"/>
        </p:scale>
        <p:origin x="135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2820" y="-84"/>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043343" cy="465455"/>
          </a:xfrm>
          <a:prstGeom prst="rect">
            <a:avLst/>
          </a:prstGeom>
          <a:noFill/>
          <a:ln w="9525">
            <a:noFill/>
            <a:miter lim="800000"/>
            <a:headEnd/>
            <a:tailEnd/>
          </a:ln>
        </p:spPr>
        <p:txBody>
          <a:bodyPr vert="horz" wrap="square" lIns="93324" tIns="46662" rIns="93324" bIns="46662" numCol="1" anchor="t" anchorCtr="0" compatLnSpc="1">
            <a:prstTxWarp prst="textNoShape">
              <a:avLst/>
            </a:prstTxWarp>
          </a:bodyPr>
          <a:lstStyle>
            <a:lvl1pPr>
              <a:defRPr sz="1200"/>
            </a:lvl1pPr>
          </a:lstStyle>
          <a:p>
            <a:pPr>
              <a:defRPr/>
            </a:pPr>
            <a:endParaRPr lang="en-US"/>
          </a:p>
        </p:txBody>
      </p:sp>
      <p:sp>
        <p:nvSpPr>
          <p:cNvPr id="9219" name="Rectangle 3"/>
          <p:cNvSpPr>
            <a:spLocks noGrp="1" noChangeArrowheads="1"/>
          </p:cNvSpPr>
          <p:nvPr>
            <p:ph type="dt" sz="quarter" idx="1"/>
          </p:nvPr>
        </p:nvSpPr>
        <p:spPr bwMode="auto">
          <a:xfrm>
            <a:off x="3979757" y="0"/>
            <a:ext cx="3043343" cy="465455"/>
          </a:xfrm>
          <a:prstGeom prst="rect">
            <a:avLst/>
          </a:prstGeom>
          <a:noFill/>
          <a:ln w="9525">
            <a:noFill/>
            <a:miter lim="800000"/>
            <a:headEnd/>
            <a:tailEnd/>
          </a:ln>
        </p:spPr>
        <p:txBody>
          <a:bodyPr vert="horz" wrap="square" lIns="93324" tIns="46662" rIns="93324" bIns="46662" numCol="1" anchor="t" anchorCtr="0" compatLnSpc="1">
            <a:prstTxWarp prst="textNoShape">
              <a:avLst/>
            </a:prstTxWarp>
          </a:bodyPr>
          <a:lstStyle>
            <a:lvl1pPr algn="r">
              <a:defRPr sz="1200"/>
            </a:lvl1pPr>
          </a:lstStyle>
          <a:p>
            <a:pPr>
              <a:defRPr/>
            </a:pPr>
            <a:endParaRPr lang="en-US"/>
          </a:p>
        </p:txBody>
      </p:sp>
      <p:sp>
        <p:nvSpPr>
          <p:cNvPr id="9220" name="Rectangle 4"/>
          <p:cNvSpPr>
            <a:spLocks noGrp="1" noChangeArrowheads="1"/>
          </p:cNvSpPr>
          <p:nvPr>
            <p:ph type="ftr" sz="quarter" idx="2"/>
          </p:nvPr>
        </p:nvSpPr>
        <p:spPr bwMode="auto">
          <a:xfrm>
            <a:off x="0" y="8843645"/>
            <a:ext cx="3043343" cy="465455"/>
          </a:xfrm>
          <a:prstGeom prst="rect">
            <a:avLst/>
          </a:prstGeom>
          <a:noFill/>
          <a:ln w="9525">
            <a:noFill/>
            <a:miter lim="800000"/>
            <a:headEnd/>
            <a:tailEnd/>
          </a:ln>
        </p:spPr>
        <p:txBody>
          <a:bodyPr vert="horz" wrap="square" lIns="93324" tIns="46662" rIns="93324" bIns="46662" numCol="1" anchor="b" anchorCtr="0" compatLnSpc="1">
            <a:prstTxWarp prst="textNoShape">
              <a:avLst/>
            </a:prstTxWarp>
          </a:bodyPr>
          <a:lstStyle>
            <a:lvl1pPr>
              <a:defRPr sz="1200"/>
            </a:lvl1pPr>
          </a:lstStyle>
          <a:p>
            <a:pPr>
              <a:defRPr/>
            </a:pPr>
            <a:endParaRPr lang="en-US"/>
          </a:p>
        </p:txBody>
      </p:sp>
      <p:sp>
        <p:nvSpPr>
          <p:cNvPr id="9221" name="Rectangle 5"/>
          <p:cNvSpPr>
            <a:spLocks noGrp="1" noChangeArrowheads="1"/>
          </p:cNvSpPr>
          <p:nvPr>
            <p:ph type="sldNum" sz="quarter" idx="3"/>
          </p:nvPr>
        </p:nvSpPr>
        <p:spPr bwMode="auto">
          <a:xfrm>
            <a:off x="3979757" y="8843645"/>
            <a:ext cx="3043343" cy="465455"/>
          </a:xfrm>
          <a:prstGeom prst="rect">
            <a:avLst/>
          </a:prstGeom>
          <a:noFill/>
          <a:ln w="9525">
            <a:noFill/>
            <a:miter lim="800000"/>
            <a:headEnd/>
            <a:tailEnd/>
          </a:ln>
        </p:spPr>
        <p:txBody>
          <a:bodyPr vert="horz" wrap="square" lIns="93324" tIns="46662" rIns="93324" bIns="46662" numCol="1" anchor="b" anchorCtr="0" compatLnSpc="1">
            <a:prstTxWarp prst="textNoShape">
              <a:avLst/>
            </a:prstTxWarp>
          </a:bodyPr>
          <a:lstStyle>
            <a:lvl1pPr algn="r">
              <a:defRPr sz="1200"/>
            </a:lvl1pPr>
          </a:lstStyle>
          <a:p>
            <a:pPr>
              <a:defRPr/>
            </a:pPr>
            <a:fld id="{C927583C-850F-490C-A064-9130DE2D6513}" type="slidenum">
              <a:rPr lang="en-US"/>
              <a:pPr>
                <a:defRPr/>
              </a:pPr>
              <a:t>‹#›</a:t>
            </a:fld>
            <a:endParaRPr lang="en-US"/>
          </a:p>
        </p:txBody>
      </p:sp>
    </p:spTree>
    <p:extLst>
      <p:ext uri="{BB962C8B-B14F-4D97-AF65-F5344CB8AC3E}">
        <p14:creationId xmlns:p14="http://schemas.microsoft.com/office/powerpoint/2010/main" val="1754310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43343" cy="465455"/>
          </a:xfrm>
          <a:prstGeom prst="rect">
            <a:avLst/>
          </a:prstGeom>
          <a:noFill/>
          <a:ln w="9525">
            <a:noFill/>
            <a:miter lim="800000"/>
            <a:headEnd/>
            <a:tailEnd/>
          </a:ln>
        </p:spPr>
        <p:txBody>
          <a:bodyPr vert="horz" wrap="square" lIns="93324" tIns="46662" rIns="93324" bIns="46662" numCol="1" anchor="t" anchorCtr="0" compatLnSpc="1">
            <a:prstTxWarp prst="textNoShape">
              <a:avLst/>
            </a:prstTxWarp>
          </a:bodyPr>
          <a:lstStyle>
            <a:lvl1pPr>
              <a:defRPr sz="1200"/>
            </a:lvl1pPr>
          </a:lstStyle>
          <a:p>
            <a:pPr>
              <a:defRPr/>
            </a:pPr>
            <a:endParaRPr lang="en-US"/>
          </a:p>
        </p:txBody>
      </p:sp>
      <p:sp>
        <p:nvSpPr>
          <p:cNvPr id="5123" name="Rectangle 3"/>
          <p:cNvSpPr>
            <a:spLocks noGrp="1" noChangeArrowheads="1"/>
          </p:cNvSpPr>
          <p:nvPr>
            <p:ph type="dt" idx="1"/>
          </p:nvPr>
        </p:nvSpPr>
        <p:spPr bwMode="auto">
          <a:xfrm>
            <a:off x="3979757" y="0"/>
            <a:ext cx="3043343" cy="465455"/>
          </a:xfrm>
          <a:prstGeom prst="rect">
            <a:avLst/>
          </a:prstGeom>
          <a:noFill/>
          <a:ln w="9525">
            <a:noFill/>
            <a:miter lim="800000"/>
            <a:headEnd/>
            <a:tailEnd/>
          </a:ln>
        </p:spPr>
        <p:txBody>
          <a:bodyPr vert="horz" wrap="square" lIns="93324" tIns="46662" rIns="93324" bIns="46662" numCol="1" anchor="t" anchorCtr="0" compatLnSpc="1">
            <a:prstTxWarp prst="textNoShape">
              <a:avLst/>
            </a:prstTxWarp>
          </a:bodyPr>
          <a:lstStyle>
            <a:lvl1pPr algn="r">
              <a:defRPr sz="1200"/>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84275" y="698500"/>
            <a:ext cx="4654550" cy="3490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36414" y="4421823"/>
            <a:ext cx="5150273" cy="4189095"/>
          </a:xfrm>
          <a:prstGeom prst="rect">
            <a:avLst/>
          </a:prstGeom>
          <a:noFill/>
          <a:ln w="9525">
            <a:noFill/>
            <a:miter lim="800000"/>
            <a:headEnd/>
            <a:tailEnd/>
          </a:ln>
        </p:spPr>
        <p:txBody>
          <a:bodyPr vert="horz" wrap="square" lIns="93324" tIns="46662" rIns="93324" bIns="4666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8843645"/>
            <a:ext cx="3043343" cy="465455"/>
          </a:xfrm>
          <a:prstGeom prst="rect">
            <a:avLst/>
          </a:prstGeom>
          <a:noFill/>
          <a:ln w="9525">
            <a:noFill/>
            <a:miter lim="800000"/>
            <a:headEnd/>
            <a:tailEnd/>
          </a:ln>
        </p:spPr>
        <p:txBody>
          <a:bodyPr vert="horz" wrap="square" lIns="93324" tIns="46662" rIns="93324" bIns="46662" numCol="1" anchor="b" anchorCtr="0" compatLnSpc="1">
            <a:prstTxWarp prst="textNoShape">
              <a:avLst/>
            </a:prstTxWarp>
          </a:bodyPr>
          <a:lstStyle>
            <a:lvl1pPr>
              <a:defRPr sz="1200"/>
            </a:lvl1pPr>
          </a:lstStyle>
          <a:p>
            <a:pPr>
              <a:defRPr/>
            </a:pPr>
            <a:endParaRPr lang="en-US"/>
          </a:p>
        </p:txBody>
      </p:sp>
      <p:sp>
        <p:nvSpPr>
          <p:cNvPr id="5127" name="Rectangle 7"/>
          <p:cNvSpPr>
            <a:spLocks noGrp="1" noChangeArrowheads="1"/>
          </p:cNvSpPr>
          <p:nvPr>
            <p:ph type="sldNum" sz="quarter" idx="5"/>
          </p:nvPr>
        </p:nvSpPr>
        <p:spPr bwMode="auto">
          <a:xfrm>
            <a:off x="3979757" y="8843645"/>
            <a:ext cx="3043343" cy="465455"/>
          </a:xfrm>
          <a:prstGeom prst="rect">
            <a:avLst/>
          </a:prstGeom>
          <a:noFill/>
          <a:ln w="9525">
            <a:noFill/>
            <a:miter lim="800000"/>
            <a:headEnd/>
            <a:tailEnd/>
          </a:ln>
        </p:spPr>
        <p:txBody>
          <a:bodyPr vert="horz" wrap="square" lIns="93324" tIns="46662" rIns="93324" bIns="46662" numCol="1" anchor="b" anchorCtr="0" compatLnSpc="1">
            <a:prstTxWarp prst="textNoShape">
              <a:avLst/>
            </a:prstTxWarp>
          </a:bodyPr>
          <a:lstStyle>
            <a:lvl1pPr algn="r">
              <a:defRPr sz="1200"/>
            </a:lvl1pPr>
          </a:lstStyle>
          <a:p>
            <a:pPr>
              <a:defRPr/>
            </a:pPr>
            <a:fld id="{428F8F29-BAFE-423C-8FE4-DE63B7EE9A8F}" type="slidenum">
              <a:rPr lang="en-US"/>
              <a:pPr>
                <a:defRPr/>
              </a:pPr>
              <a:t>‹#›</a:t>
            </a:fld>
            <a:endParaRPr lang="en-US"/>
          </a:p>
        </p:txBody>
      </p:sp>
    </p:spTree>
    <p:extLst>
      <p:ext uri="{BB962C8B-B14F-4D97-AF65-F5344CB8AC3E}">
        <p14:creationId xmlns:p14="http://schemas.microsoft.com/office/powerpoint/2010/main" val="39639165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6A342815-06A7-4EE5-829A-5A07DED874EF}" type="slidenum">
              <a:rPr lang="en-US" altLang="en-US" sz="1200"/>
              <a:pPr/>
              <a:t>1</a:t>
            </a:fld>
            <a:endParaRPr lang="en-US" altLang="en-US" sz="1200"/>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10</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11</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165" indent="-291602">
              <a:defRPr sz="2400">
                <a:solidFill>
                  <a:schemeClr val="tx1"/>
                </a:solidFill>
                <a:latin typeface="Arial" charset="0"/>
                <a:ea typeface="ＭＳ Ｐゴシック" pitchFamily="1" charset="-128"/>
              </a:defRPr>
            </a:lvl2pPr>
            <a:lvl3pPr marL="1166408" indent="-233282">
              <a:defRPr sz="2400">
                <a:solidFill>
                  <a:schemeClr val="tx1"/>
                </a:solidFill>
                <a:latin typeface="Arial" charset="0"/>
                <a:ea typeface="ＭＳ Ｐゴシック" pitchFamily="1" charset="-128"/>
              </a:defRPr>
            </a:lvl3pPr>
            <a:lvl4pPr marL="1632971" indent="-233282">
              <a:defRPr sz="2400">
                <a:solidFill>
                  <a:schemeClr val="tx1"/>
                </a:solidFill>
                <a:latin typeface="Arial" charset="0"/>
                <a:ea typeface="ＭＳ Ｐゴシック" pitchFamily="1" charset="-128"/>
              </a:defRPr>
            </a:lvl4pPr>
            <a:lvl5pPr marL="2099533" indent="-233282">
              <a:defRPr sz="2400">
                <a:solidFill>
                  <a:schemeClr val="tx1"/>
                </a:solidFill>
                <a:latin typeface="Arial" charset="0"/>
                <a:ea typeface="ＭＳ Ｐゴシック" pitchFamily="1" charset="-128"/>
              </a:defRPr>
            </a:lvl5pPr>
            <a:lvl6pPr marL="2566098" indent="-233282" eaLnBrk="0" fontAlgn="base" hangingPunct="0">
              <a:spcBef>
                <a:spcPct val="0"/>
              </a:spcBef>
              <a:spcAft>
                <a:spcPct val="0"/>
              </a:spcAft>
              <a:defRPr sz="2400">
                <a:solidFill>
                  <a:schemeClr val="tx1"/>
                </a:solidFill>
                <a:latin typeface="Arial" charset="0"/>
                <a:ea typeface="ＭＳ Ｐゴシック" pitchFamily="1" charset="-128"/>
              </a:defRPr>
            </a:lvl6pPr>
            <a:lvl7pPr marL="3032661" indent="-233282" eaLnBrk="0" fontAlgn="base" hangingPunct="0">
              <a:spcBef>
                <a:spcPct val="0"/>
              </a:spcBef>
              <a:spcAft>
                <a:spcPct val="0"/>
              </a:spcAft>
              <a:defRPr sz="2400">
                <a:solidFill>
                  <a:schemeClr val="tx1"/>
                </a:solidFill>
                <a:latin typeface="Arial" charset="0"/>
                <a:ea typeface="ＭＳ Ｐゴシック" pitchFamily="1" charset="-128"/>
              </a:defRPr>
            </a:lvl7pPr>
            <a:lvl8pPr marL="3499223" indent="-233282" eaLnBrk="0" fontAlgn="base" hangingPunct="0">
              <a:spcBef>
                <a:spcPct val="0"/>
              </a:spcBef>
              <a:spcAft>
                <a:spcPct val="0"/>
              </a:spcAft>
              <a:defRPr sz="2400">
                <a:solidFill>
                  <a:schemeClr val="tx1"/>
                </a:solidFill>
                <a:latin typeface="Arial" charset="0"/>
                <a:ea typeface="ＭＳ Ｐゴシック" pitchFamily="1" charset="-128"/>
              </a:defRPr>
            </a:lvl8pPr>
            <a:lvl9pPr marL="3965787" indent="-233282" eaLnBrk="0" fontAlgn="base" hangingPunct="0">
              <a:spcBef>
                <a:spcPct val="0"/>
              </a:spcBef>
              <a:spcAft>
                <a:spcPct val="0"/>
              </a:spcAft>
              <a:defRPr sz="2400">
                <a:solidFill>
                  <a:schemeClr val="tx1"/>
                </a:solidFill>
                <a:latin typeface="Arial" charset="0"/>
                <a:ea typeface="ＭＳ Ｐゴシック" pitchFamily="1" charset="-128"/>
              </a:defRPr>
            </a:lvl9pPr>
          </a:lstStyle>
          <a:p>
            <a:fld id="{44EBFB7F-E331-48A7-805E-0F35A38CF13D}" type="slidenum">
              <a:rPr lang="en-US" altLang="en-US" sz="1200"/>
              <a:pPr/>
              <a:t>12</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165" indent="-291602">
              <a:defRPr sz="2400">
                <a:solidFill>
                  <a:schemeClr val="tx1"/>
                </a:solidFill>
                <a:latin typeface="Arial" charset="0"/>
                <a:ea typeface="ＭＳ Ｐゴシック" pitchFamily="1" charset="-128"/>
              </a:defRPr>
            </a:lvl2pPr>
            <a:lvl3pPr marL="1166408" indent="-233282">
              <a:defRPr sz="2400">
                <a:solidFill>
                  <a:schemeClr val="tx1"/>
                </a:solidFill>
                <a:latin typeface="Arial" charset="0"/>
                <a:ea typeface="ＭＳ Ｐゴシック" pitchFamily="1" charset="-128"/>
              </a:defRPr>
            </a:lvl3pPr>
            <a:lvl4pPr marL="1632971" indent="-233282">
              <a:defRPr sz="2400">
                <a:solidFill>
                  <a:schemeClr val="tx1"/>
                </a:solidFill>
                <a:latin typeface="Arial" charset="0"/>
                <a:ea typeface="ＭＳ Ｐゴシック" pitchFamily="1" charset="-128"/>
              </a:defRPr>
            </a:lvl4pPr>
            <a:lvl5pPr marL="2099533" indent="-233282">
              <a:defRPr sz="2400">
                <a:solidFill>
                  <a:schemeClr val="tx1"/>
                </a:solidFill>
                <a:latin typeface="Arial" charset="0"/>
                <a:ea typeface="ＭＳ Ｐゴシック" pitchFamily="1" charset="-128"/>
              </a:defRPr>
            </a:lvl5pPr>
            <a:lvl6pPr marL="2566098" indent="-233282" eaLnBrk="0" fontAlgn="base" hangingPunct="0">
              <a:spcBef>
                <a:spcPct val="0"/>
              </a:spcBef>
              <a:spcAft>
                <a:spcPct val="0"/>
              </a:spcAft>
              <a:defRPr sz="2400">
                <a:solidFill>
                  <a:schemeClr val="tx1"/>
                </a:solidFill>
                <a:latin typeface="Arial" charset="0"/>
                <a:ea typeface="ＭＳ Ｐゴシック" pitchFamily="1" charset="-128"/>
              </a:defRPr>
            </a:lvl6pPr>
            <a:lvl7pPr marL="3032661" indent="-233282" eaLnBrk="0" fontAlgn="base" hangingPunct="0">
              <a:spcBef>
                <a:spcPct val="0"/>
              </a:spcBef>
              <a:spcAft>
                <a:spcPct val="0"/>
              </a:spcAft>
              <a:defRPr sz="2400">
                <a:solidFill>
                  <a:schemeClr val="tx1"/>
                </a:solidFill>
                <a:latin typeface="Arial" charset="0"/>
                <a:ea typeface="ＭＳ Ｐゴシック" pitchFamily="1" charset="-128"/>
              </a:defRPr>
            </a:lvl7pPr>
            <a:lvl8pPr marL="3499223" indent="-233282" eaLnBrk="0" fontAlgn="base" hangingPunct="0">
              <a:spcBef>
                <a:spcPct val="0"/>
              </a:spcBef>
              <a:spcAft>
                <a:spcPct val="0"/>
              </a:spcAft>
              <a:defRPr sz="2400">
                <a:solidFill>
                  <a:schemeClr val="tx1"/>
                </a:solidFill>
                <a:latin typeface="Arial" charset="0"/>
                <a:ea typeface="ＭＳ Ｐゴシック" pitchFamily="1" charset="-128"/>
              </a:defRPr>
            </a:lvl8pPr>
            <a:lvl9pPr marL="3965787" indent="-233282" eaLnBrk="0" fontAlgn="base" hangingPunct="0">
              <a:spcBef>
                <a:spcPct val="0"/>
              </a:spcBef>
              <a:spcAft>
                <a:spcPct val="0"/>
              </a:spcAft>
              <a:defRPr sz="2400">
                <a:solidFill>
                  <a:schemeClr val="tx1"/>
                </a:solidFill>
                <a:latin typeface="Arial" charset="0"/>
                <a:ea typeface="ＭＳ Ｐゴシック" pitchFamily="1" charset="-128"/>
              </a:defRPr>
            </a:lvl9pPr>
          </a:lstStyle>
          <a:p>
            <a:fld id="{44EBFB7F-E331-48A7-805E-0F35A38CF13D}" type="slidenum">
              <a:rPr lang="en-US" altLang="en-US" sz="1200"/>
              <a:pPr/>
              <a:t>13</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165" indent="-291602">
              <a:defRPr sz="2400">
                <a:solidFill>
                  <a:schemeClr val="tx1"/>
                </a:solidFill>
                <a:latin typeface="Arial" charset="0"/>
                <a:ea typeface="ＭＳ Ｐゴシック" pitchFamily="1" charset="-128"/>
              </a:defRPr>
            </a:lvl2pPr>
            <a:lvl3pPr marL="1166408" indent="-233282">
              <a:defRPr sz="2400">
                <a:solidFill>
                  <a:schemeClr val="tx1"/>
                </a:solidFill>
                <a:latin typeface="Arial" charset="0"/>
                <a:ea typeface="ＭＳ Ｐゴシック" pitchFamily="1" charset="-128"/>
              </a:defRPr>
            </a:lvl3pPr>
            <a:lvl4pPr marL="1632971" indent="-233282">
              <a:defRPr sz="2400">
                <a:solidFill>
                  <a:schemeClr val="tx1"/>
                </a:solidFill>
                <a:latin typeface="Arial" charset="0"/>
                <a:ea typeface="ＭＳ Ｐゴシック" pitchFamily="1" charset="-128"/>
              </a:defRPr>
            </a:lvl4pPr>
            <a:lvl5pPr marL="2099533" indent="-233282">
              <a:defRPr sz="2400">
                <a:solidFill>
                  <a:schemeClr val="tx1"/>
                </a:solidFill>
                <a:latin typeface="Arial" charset="0"/>
                <a:ea typeface="ＭＳ Ｐゴシック" pitchFamily="1" charset="-128"/>
              </a:defRPr>
            </a:lvl5pPr>
            <a:lvl6pPr marL="2566098" indent="-233282" eaLnBrk="0" fontAlgn="base" hangingPunct="0">
              <a:spcBef>
                <a:spcPct val="0"/>
              </a:spcBef>
              <a:spcAft>
                <a:spcPct val="0"/>
              </a:spcAft>
              <a:defRPr sz="2400">
                <a:solidFill>
                  <a:schemeClr val="tx1"/>
                </a:solidFill>
                <a:latin typeface="Arial" charset="0"/>
                <a:ea typeface="ＭＳ Ｐゴシック" pitchFamily="1" charset="-128"/>
              </a:defRPr>
            </a:lvl6pPr>
            <a:lvl7pPr marL="3032661" indent="-233282" eaLnBrk="0" fontAlgn="base" hangingPunct="0">
              <a:spcBef>
                <a:spcPct val="0"/>
              </a:spcBef>
              <a:spcAft>
                <a:spcPct val="0"/>
              </a:spcAft>
              <a:defRPr sz="2400">
                <a:solidFill>
                  <a:schemeClr val="tx1"/>
                </a:solidFill>
                <a:latin typeface="Arial" charset="0"/>
                <a:ea typeface="ＭＳ Ｐゴシック" pitchFamily="1" charset="-128"/>
              </a:defRPr>
            </a:lvl7pPr>
            <a:lvl8pPr marL="3499223" indent="-233282" eaLnBrk="0" fontAlgn="base" hangingPunct="0">
              <a:spcBef>
                <a:spcPct val="0"/>
              </a:spcBef>
              <a:spcAft>
                <a:spcPct val="0"/>
              </a:spcAft>
              <a:defRPr sz="2400">
                <a:solidFill>
                  <a:schemeClr val="tx1"/>
                </a:solidFill>
                <a:latin typeface="Arial" charset="0"/>
                <a:ea typeface="ＭＳ Ｐゴシック" pitchFamily="1" charset="-128"/>
              </a:defRPr>
            </a:lvl8pPr>
            <a:lvl9pPr marL="3965787" indent="-233282" eaLnBrk="0" fontAlgn="base" hangingPunct="0">
              <a:spcBef>
                <a:spcPct val="0"/>
              </a:spcBef>
              <a:spcAft>
                <a:spcPct val="0"/>
              </a:spcAft>
              <a:defRPr sz="2400">
                <a:solidFill>
                  <a:schemeClr val="tx1"/>
                </a:solidFill>
                <a:latin typeface="Arial" charset="0"/>
                <a:ea typeface="ＭＳ Ｐゴシック" pitchFamily="1" charset="-128"/>
              </a:defRPr>
            </a:lvl9pPr>
          </a:lstStyle>
          <a:p>
            <a:fld id="{44EBFB7F-E331-48A7-805E-0F35A38CF13D}" type="slidenum">
              <a:rPr lang="en-US" altLang="en-US" sz="1200"/>
              <a:pPr/>
              <a:t>14</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165" indent="-291602">
              <a:defRPr sz="2400">
                <a:solidFill>
                  <a:schemeClr val="tx1"/>
                </a:solidFill>
                <a:latin typeface="Arial" charset="0"/>
                <a:ea typeface="ＭＳ Ｐゴシック" pitchFamily="1" charset="-128"/>
              </a:defRPr>
            </a:lvl2pPr>
            <a:lvl3pPr marL="1166408" indent="-233282">
              <a:defRPr sz="2400">
                <a:solidFill>
                  <a:schemeClr val="tx1"/>
                </a:solidFill>
                <a:latin typeface="Arial" charset="0"/>
                <a:ea typeface="ＭＳ Ｐゴシック" pitchFamily="1" charset="-128"/>
              </a:defRPr>
            </a:lvl3pPr>
            <a:lvl4pPr marL="1632971" indent="-233282">
              <a:defRPr sz="2400">
                <a:solidFill>
                  <a:schemeClr val="tx1"/>
                </a:solidFill>
                <a:latin typeface="Arial" charset="0"/>
                <a:ea typeface="ＭＳ Ｐゴシック" pitchFamily="1" charset="-128"/>
              </a:defRPr>
            </a:lvl4pPr>
            <a:lvl5pPr marL="2099533" indent="-233282">
              <a:defRPr sz="2400">
                <a:solidFill>
                  <a:schemeClr val="tx1"/>
                </a:solidFill>
                <a:latin typeface="Arial" charset="0"/>
                <a:ea typeface="ＭＳ Ｐゴシック" pitchFamily="1" charset="-128"/>
              </a:defRPr>
            </a:lvl5pPr>
            <a:lvl6pPr marL="2566098" indent="-233282" eaLnBrk="0" fontAlgn="base" hangingPunct="0">
              <a:spcBef>
                <a:spcPct val="0"/>
              </a:spcBef>
              <a:spcAft>
                <a:spcPct val="0"/>
              </a:spcAft>
              <a:defRPr sz="2400">
                <a:solidFill>
                  <a:schemeClr val="tx1"/>
                </a:solidFill>
                <a:latin typeface="Arial" charset="0"/>
                <a:ea typeface="ＭＳ Ｐゴシック" pitchFamily="1" charset="-128"/>
              </a:defRPr>
            </a:lvl6pPr>
            <a:lvl7pPr marL="3032661" indent="-233282" eaLnBrk="0" fontAlgn="base" hangingPunct="0">
              <a:spcBef>
                <a:spcPct val="0"/>
              </a:spcBef>
              <a:spcAft>
                <a:spcPct val="0"/>
              </a:spcAft>
              <a:defRPr sz="2400">
                <a:solidFill>
                  <a:schemeClr val="tx1"/>
                </a:solidFill>
                <a:latin typeface="Arial" charset="0"/>
                <a:ea typeface="ＭＳ Ｐゴシック" pitchFamily="1" charset="-128"/>
              </a:defRPr>
            </a:lvl7pPr>
            <a:lvl8pPr marL="3499223" indent="-233282" eaLnBrk="0" fontAlgn="base" hangingPunct="0">
              <a:spcBef>
                <a:spcPct val="0"/>
              </a:spcBef>
              <a:spcAft>
                <a:spcPct val="0"/>
              </a:spcAft>
              <a:defRPr sz="2400">
                <a:solidFill>
                  <a:schemeClr val="tx1"/>
                </a:solidFill>
                <a:latin typeface="Arial" charset="0"/>
                <a:ea typeface="ＭＳ Ｐゴシック" pitchFamily="1" charset="-128"/>
              </a:defRPr>
            </a:lvl8pPr>
            <a:lvl9pPr marL="3965787" indent="-233282" eaLnBrk="0" fontAlgn="base" hangingPunct="0">
              <a:spcBef>
                <a:spcPct val="0"/>
              </a:spcBef>
              <a:spcAft>
                <a:spcPct val="0"/>
              </a:spcAft>
              <a:defRPr sz="2400">
                <a:solidFill>
                  <a:schemeClr val="tx1"/>
                </a:solidFill>
                <a:latin typeface="Arial" charset="0"/>
                <a:ea typeface="ＭＳ Ｐゴシック" pitchFamily="1" charset="-128"/>
              </a:defRPr>
            </a:lvl9pPr>
          </a:lstStyle>
          <a:p>
            <a:fld id="{44EBFB7F-E331-48A7-805E-0F35A38CF13D}" type="slidenum">
              <a:rPr lang="en-US" altLang="en-US" sz="1200"/>
              <a:pPr/>
              <a:t>15</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16</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165" indent="-291602">
              <a:defRPr sz="2400">
                <a:solidFill>
                  <a:schemeClr val="tx1"/>
                </a:solidFill>
                <a:latin typeface="Arial" charset="0"/>
                <a:ea typeface="ＭＳ Ｐゴシック" pitchFamily="1" charset="-128"/>
              </a:defRPr>
            </a:lvl2pPr>
            <a:lvl3pPr marL="1166408" indent="-233282">
              <a:defRPr sz="2400">
                <a:solidFill>
                  <a:schemeClr val="tx1"/>
                </a:solidFill>
                <a:latin typeface="Arial" charset="0"/>
                <a:ea typeface="ＭＳ Ｐゴシック" pitchFamily="1" charset="-128"/>
              </a:defRPr>
            </a:lvl3pPr>
            <a:lvl4pPr marL="1632971" indent="-233282">
              <a:defRPr sz="2400">
                <a:solidFill>
                  <a:schemeClr val="tx1"/>
                </a:solidFill>
                <a:latin typeface="Arial" charset="0"/>
                <a:ea typeface="ＭＳ Ｐゴシック" pitchFamily="1" charset="-128"/>
              </a:defRPr>
            </a:lvl4pPr>
            <a:lvl5pPr marL="2099533" indent="-233282">
              <a:defRPr sz="2400">
                <a:solidFill>
                  <a:schemeClr val="tx1"/>
                </a:solidFill>
                <a:latin typeface="Arial" charset="0"/>
                <a:ea typeface="ＭＳ Ｐゴシック" pitchFamily="1" charset="-128"/>
              </a:defRPr>
            </a:lvl5pPr>
            <a:lvl6pPr marL="2566098" indent="-233282" eaLnBrk="0" fontAlgn="base" hangingPunct="0">
              <a:spcBef>
                <a:spcPct val="0"/>
              </a:spcBef>
              <a:spcAft>
                <a:spcPct val="0"/>
              </a:spcAft>
              <a:defRPr sz="2400">
                <a:solidFill>
                  <a:schemeClr val="tx1"/>
                </a:solidFill>
                <a:latin typeface="Arial" charset="0"/>
                <a:ea typeface="ＭＳ Ｐゴシック" pitchFamily="1" charset="-128"/>
              </a:defRPr>
            </a:lvl6pPr>
            <a:lvl7pPr marL="3032661" indent="-233282" eaLnBrk="0" fontAlgn="base" hangingPunct="0">
              <a:spcBef>
                <a:spcPct val="0"/>
              </a:spcBef>
              <a:spcAft>
                <a:spcPct val="0"/>
              </a:spcAft>
              <a:defRPr sz="2400">
                <a:solidFill>
                  <a:schemeClr val="tx1"/>
                </a:solidFill>
                <a:latin typeface="Arial" charset="0"/>
                <a:ea typeface="ＭＳ Ｐゴシック" pitchFamily="1" charset="-128"/>
              </a:defRPr>
            </a:lvl7pPr>
            <a:lvl8pPr marL="3499223" indent="-233282" eaLnBrk="0" fontAlgn="base" hangingPunct="0">
              <a:spcBef>
                <a:spcPct val="0"/>
              </a:spcBef>
              <a:spcAft>
                <a:spcPct val="0"/>
              </a:spcAft>
              <a:defRPr sz="2400">
                <a:solidFill>
                  <a:schemeClr val="tx1"/>
                </a:solidFill>
                <a:latin typeface="Arial" charset="0"/>
                <a:ea typeface="ＭＳ Ｐゴシック" pitchFamily="1" charset="-128"/>
              </a:defRPr>
            </a:lvl8pPr>
            <a:lvl9pPr marL="3965787" indent="-233282" eaLnBrk="0" fontAlgn="base" hangingPunct="0">
              <a:spcBef>
                <a:spcPct val="0"/>
              </a:spcBef>
              <a:spcAft>
                <a:spcPct val="0"/>
              </a:spcAft>
              <a:defRPr sz="2400">
                <a:solidFill>
                  <a:schemeClr val="tx1"/>
                </a:solidFill>
                <a:latin typeface="Arial" charset="0"/>
                <a:ea typeface="ＭＳ Ｐゴシック" pitchFamily="1" charset="-128"/>
              </a:defRPr>
            </a:lvl9pPr>
          </a:lstStyle>
          <a:p>
            <a:fld id="{44EBFB7F-E331-48A7-805E-0F35A38CF13D}" type="slidenum">
              <a:rPr lang="en-US" altLang="en-US" sz="1200"/>
              <a:pPr/>
              <a:t>17</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165" indent="-291602">
              <a:defRPr sz="2400">
                <a:solidFill>
                  <a:schemeClr val="tx1"/>
                </a:solidFill>
                <a:latin typeface="Arial" charset="0"/>
                <a:ea typeface="ＭＳ Ｐゴシック" pitchFamily="1" charset="-128"/>
              </a:defRPr>
            </a:lvl2pPr>
            <a:lvl3pPr marL="1166408" indent="-233282">
              <a:defRPr sz="2400">
                <a:solidFill>
                  <a:schemeClr val="tx1"/>
                </a:solidFill>
                <a:latin typeface="Arial" charset="0"/>
                <a:ea typeface="ＭＳ Ｐゴシック" pitchFamily="1" charset="-128"/>
              </a:defRPr>
            </a:lvl3pPr>
            <a:lvl4pPr marL="1632971" indent="-233282">
              <a:defRPr sz="2400">
                <a:solidFill>
                  <a:schemeClr val="tx1"/>
                </a:solidFill>
                <a:latin typeface="Arial" charset="0"/>
                <a:ea typeface="ＭＳ Ｐゴシック" pitchFamily="1" charset="-128"/>
              </a:defRPr>
            </a:lvl4pPr>
            <a:lvl5pPr marL="2099533" indent="-233282">
              <a:defRPr sz="2400">
                <a:solidFill>
                  <a:schemeClr val="tx1"/>
                </a:solidFill>
                <a:latin typeface="Arial" charset="0"/>
                <a:ea typeface="ＭＳ Ｐゴシック" pitchFamily="1" charset="-128"/>
              </a:defRPr>
            </a:lvl5pPr>
            <a:lvl6pPr marL="2566098" indent="-233282" eaLnBrk="0" fontAlgn="base" hangingPunct="0">
              <a:spcBef>
                <a:spcPct val="0"/>
              </a:spcBef>
              <a:spcAft>
                <a:spcPct val="0"/>
              </a:spcAft>
              <a:defRPr sz="2400">
                <a:solidFill>
                  <a:schemeClr val="tx1"/>
                </a:solidFill>
                <a:latin typeface="Arial" charset="0"/>
                <a:ea typeface="ＭＳ Ｐゴシック" pitchFamily="1" charset="-128"/>
              </a:defRPr>
            </a:lvl6pPr>
            <a:lvl7pPr marL="3032661" indent="-233282" eaLnBrk="0" fontAlgn="base" hangingPunct="0">
              <a:spcBef>
                <a:spcPct val="0"/>
              </a:spcBef>
              <a:spcAft>
                <a:spcPct val="0"/>
              </a:spcAft>
              <a:defRPr sz="2400">
                <a:solidFill>
                  <a:schemeClr val="tx1"/>
                </a:solidFill>
                <a:latin typeface="Arial" charset="0"/>
                <a:ea typeface="ＭＳ Ｐゴシック" pitchFamily="1" charset="-128"/>
              </a:defRPr>
            </a:lvl7pPr>
            <a:lvl8pPr marL="3499223" indent="-233282" eaLnBrk="0" fontAlgn="base" hangingPunct="0">
              <a:spcBef>
                <a:spcPct val="0"/>
              </a:spcBef>
              <a:spcAft>
                <a:spcPct val="0"/>
              </a:spcAft>
              <a:defRPr sz="2400">
                <a:solidFill>
                  <a:schemeClr val="tx1"/>
                </a:solidFill>
                <a:latin typeface="Arial" charset="0"/>
                <a:ea typeface="ＭＳ Ｐゴシック" pitchFamily="1" charset="-128"/>
              </a:defRPr>
            </a:lvl8pPr>
            <a:lvl9pPr marL="3965787" indent="-233282" eaLnBrk="0" fontAlgn="base" hangingPunct="0">
              <a:spcBef>
                <a:spcPct val="0"/>
              </a:spcBef>
              <a:spcAft>
                <a:spcPct val="0"/>
              </a:spcAft>
              <a:defRPr sz="2400">
                <a:solidFill>
                  <a:schemeClr val="tx1"/>
                </a:solidFill>
                <a:latin typeface="Arial" charset="0"/>
                <a:ea typeface="ＭＳ Ｐゴシック" pitchFamily="1" charset="-128"/>
              </a:defRPr>
            </a:lvl9pPr>
          </a:lstStyle>
          <a:p>
            <a:fld id="{44EBFB7F-E331-48A7-805E-0F35A38CF13D}" type="slidenum">
              <a:rPr lang="en-US" altLang="en-US" sz="1200"/>
              <a:pPr/>
              <a:t>18</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165" indent="-291602">
              <a:defRPr sz="2400">
                <a:solidFill>
                  <a:schemeClr val="tx1"/>
                </a:solidFill>
                <a:latin typeface="Arial" charset="0"/>
                <a:ea typeface="ＭＳ Ｐゴシック" pitchFamily="1" charset="-128"/>
              </a:defRPr>
            </a:lvl2pPr>
            <a:lvl3pPr marL="1166408" indent="-233282">
              <a:defRPr sz="2400">
                <a:solidFill>
                  <a:schemeClr val="tx1"/>
                </a:solidFill>
                <a:latin typeface="Arial" charset="0"/>
                <a:ea typeface="ＭＳ Ｐゴシック" pitchFamily="1" charset="-128"/>
              </a:defRPr>
            </a:lvl3pPr>
            <a:lvl4pPr marL="1632971" indent="-233282">
              <a:defRPr sz="2400">
                <a:solidFill>
                  <a:schemeClr val="tx1"/>
                </a:solidFill>
                <a:latin typeface="Arial" charset="0"/>
                <a:ea typeface="ＭＳ Ｐゴシック" pitchFamily="1" charset="-128"/>
              </a:defRPr>
            </a:lvl4pPr>
            <a:lvl5pPr marL="2099533" indent="-233282">
              <a:defRPr sz="2400">
                <a:solidFill>
                  <a:schemeClr val="tx1"/>
                </a:solidFill>
                <a:latin typeface="Arial" charset="0"/>
                <a:ea typeface="ＭＳ Ｐゴシック" pitchFamily="1" charset="-128"/>
              </a:defRPr>
            </a:lvl5pPr>
            <a:lvl6pPr marL="2566098" indent="-233282" eaLnBrk="0" fontAlgn="base" hangingPunct="0">
              <a:spcBef>
                <a:spcPct val="0"/>
              </a:spcBef>
              <a:spcAft>
                <a:spcPct val="0"/>
              </a:spcAft>
              <a:defRPr sz="2400">
                <a:solidFill>
                  <a:schemeClr val="tx1"/>
                </a:solidFill>
                <a:latin typeface="Arial" charset="0"/>
                <a:ea typeface="ＭＳ Ｐゴシック" pitchFamily="1" charset="-128"/>
              </a:defRPr>
            </a:lvl6pPr>
            <a:lvl7pPr marL="3032661" indent="-233282" eaLnBrk="0" fontAlgn="base" hangingPunct="0">
              <a:spcBef>
                <a:spcPct val="0"/>
              </a:spcBef>
              <a:spcAft>
                <a:spcPct val="0"/>
              </a:spcAft>
              <a:defRPr sz="2400">
                <a:solidFill>
                  <a:schemeClr val="tx1"/>
                </a:solidFill>
                <a:latin typeface="Arial" charset="0"/>
                <a:ea typeface="ＭＳ Ｐゴシック" pitchFamily="1" charset="-128"/>
              </a:defRPr>
            </a:lvl7pPr>
            <a:lvl8pPr marL="3499223" indent="-233282" eaLnBrk="0" fontAlgn="base" hangingPunct="0">
              <a:spcBef>
                <a:spcPct val="0"/>
              </a:spcBef>
              <a:spcAft>
                <a:spcPct val="0"/>
              </a:spcAft>
              <a:defRPr sz="2400">
                <a:solidFill>
                  <a:schemeClr val="tx1"/>
                </a:solidFill>
                <a:latin typeface="Arial" charset="0"/>
                <a:ea typeface="ＭＳ Ｐゴシック" pitchFamily="1" charset="-128"/>
              </a:defRPr>
            </a:lvl8pPr>
            <a:lvl9pPr marL="3965787" indent="-233282" eaLnBrk="0" fontAlgn="base" hangingPunct="0">
              <a:spcBef>
                <a:spcPct val="0"/>
              </a:spcBef>
              <a:spcAft>
                <a:spcPct val="0"/>
              </a:spcAft>
              <a:defRPr sz="2400">
                <a:solidFill>
                  <a:schemeClr val="tx1"/>
                </a:solidFill>
                <a:latin typeface="Arial" charset="0"/>
                <a:ea typeface="ＭＳ Ｐゴシック" pitchFamily="1" charset="-128"/>
              </a:defRPr>
            </a:lvl9pPr>
          </a:lstStyle>
          <a:p>
            <a:fld id="{44EBFB7F-E331-48A7-805E-0F35A38CF13D}" type="slidenum">
              <a:rPr lang="en-US" altLang="en-US" sz="1200"/>
              <a:pPr/>
              <a:t>19</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2</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165" indent="-291602">
              <a:defRPr sz="2400">
                <a:solidFill>
                  <a:schemeClr val="tx1"/>
                </a:solidFill>
                <a:latin typeface="Arial" charset="0"/>
                <a:ea typeface="ＭＳ Ｐゴシック" pitchFamily="1" charset="-128"/>
              </a:defRPr>
            </a:lvl2pPr>
            <a:lvl3pPr marL="1166408" indent="-233282">
              <a:defRPr sz="2400">
                <a:solidFill>
                  <a:schemeClr val="tx1"/>
                </a:solidFill>
                <a:latin typeface="Arial" charset="0"/>
                <a:ea typeface="ＭＳ Ｐゴシック" pitchFamily="1" charset="-128"/>
              </a:defRPr>
            </a:lvl3pPr>
            <a:lvl4pPr marL="1632971" indent="-233282">
              <a:defRPr sz="2400">
                <a:solidFill>
                  <a:schemeClr val="tx1"/>
                </a:solidFill>
                <a:latin typeface="Arial" charset="0"/>
                <a:ea typeface="ＭＳ Ｐゴシック" pitchFamily="1" charset="-128"/>
              </a:defRPr>
            </a:lvl4pPr>
            <a:lvl5pPr marL="2099533" indent="-233282">
              <a:defRPr sz="2400">
                <a:solidFill>
                  <a:schemeClr val="tx1"/>
                </a:solidFill>
                <a:latin typeface="Arial" charset="0"/>
                <a:ea typeface="ＭＳ Ｐゴシック" pitchFamily="1" charset="-128"/>
              </a:defRPr>
            </a:lvl5pPr>
            <a:lvl6pPr marL="2566098" indent="-233282" eaLnBrk="0" fontAlgn="base" hangingPunct="0">
              <a:spcBef>
                <a:spcPct val="0"/>
              </a:spcBef>
              <a:spcAft>
                <a:spcPct val="0"/>
              </a:spcAft>
              <a:defRPr sz="2400">
                <a:solidFill>
                  <a:schemeClr val="tx1"/>
                </a:solidFill>
                <a:latin typeface="Arial" charset="0"/>
                <a:ea typeface="ＭＳ Ｐゴシック" pitchFamily="1" charset="-128"/>
              </a:defRPr>
            </a:lvl6pPr>
            <a:lvl7pPr marL="3032661" indent="-233282" eaLnBrk="0" fontAlgn="base" hangingPunct="0">
              <a:spcBef>
                <a:spcPct val="0"/>
              </a:spcBef>
              <a:spcAft>
                <a:spcPct val="0"/>
              </a:spcAft>
              <a:defRPr sz="2400">
                <a:solidFill>
                  <a:schemeClr val="tx1"/>
                </a:solidFill>
                <a:latin typeface="Arial" charset="0"/>
                <a:ea typeface="ＭＳ Ｐゴシック" pitchFamily="1" charset="-128"/>
              </a:defRPr>
            </a:lvl7pPr>
            <a:lvl8pPr marL="3499223" indent="-233282" eaLnBrk="0" fontAlgn="base" hangingPunct="0">
              <a:spcBef>
                <a:spcPct val="0"/>
              </a:spcBef>
              <a:spcAft>
                <a:spcPct val="0"/>
              </a:spcAft>
              <a:defRPr sz="2400">
                <a:solidFill>
                  <a:schemeClr val="tx1"/>
                </a:solidFill>
                <a:latin typeface="Arial" charset="0"/>
                <a:ea typeface="ＭＳ Ｐゴシック" pitchFamily="1" charset="-128"/>
              </a:defRPr>
            </a:lvl8pPr>
            <a:lvl9pPr marL="3965787" indent="-233282" eaLnBrk="0" fontAlgn="base" hangingPunct="0">
              <a:spcBef>
                <a:spcPct val="0"/>
              </a:spcBef>
              <a:spcAft>
                <a:spcPct val="0"/>
              </a:spcAft>
              <a:defRPr sz="2400">
                <a:solidFill>
                  <a:schemeClr val="tx1"/>
                </a:solidFill>
                <a:latin typeface="Arial" charset="0"/>
                <a:ea typeface="ＭＳ Ｐゴシック" pitchFamily="1" charset="-128"/>
              </a:defRPr>
            </a:lvl9pPr>
          </a:lstStyle>
          <a:p>
            <a:fld id="{44EBFB7F-E331-48A7-805E-0F35A38CF13D}" type="slidenum">
              <a:rPr lang="en-US" altLang="en-US" sz="1200"/>
              <a:pPr/>
              <a:t>20</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165" indent="-291602">
              <a:defRPr sz="2400">
                <a:solidFill>
                  <a:schemeClr val="tx1"/>
                </a:solidFill>
                <a:latin typeface="Arial" charset="0"/>
                <a:ea typeface="ＭＳ Ｐゴシック" pitchFamily="1" charset="-128"/>
              </a:defRPr>
            </a:lvl2pPr>
            <a:lvl3pPr marL="1166408" indent="-233282">
              <a:defRPr sz="2400">
                <a:solidFill>
                  <a:schemeClr val="tx1"/>
                </a:solidFill>
                <a:latin typeface="Arial" charset="0"/>
                <a:ea typeface="ＭＳ Ｐゴシック" pitchFamily="1" charset="-128"/>
              </a:defRPr>
            </a:lvl3pPr>
            <a:lvl4pPr marL="1632971" indent="-233282">
              <a:defRPr sz="2400">
                <a:solidFill>
                  <a:schemeClr val="tx1"/>
                </a:solidFill>
                <a:latin typeface="Arial" charset="0"/>
                <a:ea typeface="ＭＳ Ｐゴシック" pitchFamily="1" charset="-128"/>
              </a:defRPr>
            </a:lvl4pPr>
            <a:lvl5pPr marL="2099533" indent="-233282">
              <a:defRPr sz="2400">
                <a:solidFill>
                  <a:schemeClr val="tx1"/>
                </a:solidFill>
                <a:latin typeface="Arial" charset="0"/>
                <a:ea typeface="ＭＳ Ｐゴシック" pitchFamily="1" charset="-128"/>
              </a:defRPr>
            </a:lvl5pPr>
            <a:lvl6pPr marL="2566098" indent="-233282" eaLnBrk="0" fontAlgn="base" hangingPunct="0">
              <a:spcBef>
                <a:spcPct val="0"/>
              </a:spcBef>
              <a:spcAft>
                <a:spcPct val="0"/>
              </a:spcAft>
              <a:defRPr sz="2400">
                <a:solidFill>
                  <a:schemeClr val="tx1"/>
                </a:solidFill>
                <a:latin typeface="Arial" charset="0"/>
                <a:ea typeface="ＭＳ Ｐゴシック" pitchFamily="1" charset="-128"/>
              </a:defRPr>
            </a:lvl6pPr>
            <a:lvl7pPr marL="3032661" indent="-233282" eaLnBrk="0" fontAlgn="base" hangingPunct="0">
              <a:spcBef>
                <a:spcPct val="0"/>
              </a:spcBef>
              <a:spcAft>
                <a:spcPct val="0"/>
              </a:spcAft>
              <a:defRPr sz="2400">
                <a:solidFill>
                  <a:schemeClr val="tx1"/>
                </a:solidFill>
                <a:latin typeface="Arial" charset="0"/>
                <a:ea typeface="ＭＳ Ｐゴシック" pitchFamily="1" charset="-128"/>
              </a:defRPr>
            </a:lvl7pPr>
            <a:lvl8pPr marL="3499223" indent="-233282" eaLnBrk="0" fontAlgn="base" hangingPunct="0">
              <a:spcBef>
                <a:spcPct val="0"/>
              </a:spcBef>
              <a:spcAft>
                <a:spcPct val="0"/>
              </a:spcAft>
              <a:defRPr sz="2400">
                <a:solidFill>
                  <a:schemeClr val="tx1"/>
                </a:solidFill>
                <a:latin typeface="Arial" charset="0"/>
                <a:ea typeface="ＭＳ Ｐゴシック" pitchFamily="1" charset="-128"/>
              </a:defRPr>
            </a:lvl8pPr>
            <a:lvl9pPr marL="3965787" indent="-233282" eaLnBrk="0" fontAlgn="base" hangingPunct="0">
              <a:spcBef>
                <a:spcPct val="0"/>
              </a:spcBef>
              <a:spcAft>
                <a:spcPct val="0"/>
              </a:spcAft>
              <a:defRPr sz="2400">
                <a:solidFill>
                  <a:schemeClr val="tx1"/>
                </a:solidFill>
                <a:latin typeface="Arial" charset="0"/>
                <a:ea typeface="ＭＳ Ｐゴシック" pitchFamily="1" charset="-128"/>
              </a:defRPr>
            </a:lvl9pPr>
          </a:lstStyle>
          <a:p>
            <a:fld id="{44EBFB7F-E331-48A7-805E-0F35A38CF13D}" type="slidenum">
              <a:rPr lang="en-US" altLang="en-US" sz="1200"/>
              <a:pPr/>
              <a:t>21</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22</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23</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165" indent="-291602">
              <a:defRPr sz="2400">
                <a:solidFill>
                  <a:schemeClr val="tx1"/>
                </a:solidFill>
                <a:latin typeface="Arial" charset="0"/>
                <a:ea typeface="ＭＳ Ｐゴシック" pitchFamily="1" charset="-128"/>
              </a:defRPr>
            </a:lvl2pPr>
            <a:lvl3pPr marL="1166408" indent="-233282">
              <a:defRPr sz="2400">
                <a:solidFill>
                  <a:schemeClr val="tx1"/>
                </a:solidFill>
                <a:latin typeface="Arial" charset="0"/>
                <a:ea typeface="ＭＳ Ｐゴシック" pitchFamily="1" charset="-128"/>
              </a:defRPr>
            </a:lvl3pPr>
            <a:lvl4pPr marL="1632971" indent="-233282">
              <a:defRPr sz="2400">
                <a:solidFill>
                  <a:schemeClr val="tx1"/>
                </a:solidFill>
                <a:latin typeface="Arial" charset="0"/>
                <a:ea typeface="ＭＳ Ｐゴシック" pitchFamily="1" charset="-128"/>
              </a:defRPr>
            </a:lvl4pPr>
            <a:lvl5pPr marL="2099533" indent="-233282">
              <a:defRPr sz="2400">
                <a:solidFill>
                  <a:schemeClr val="tx1"/>
                </a:solidFill>
                <a:latin typeface="Arial" charset="0"/>
                <a:ea typeface="ＭＳ Ｐゴシック" pitchFamily="1" charset="-128"/>
              </a:defRPr>
            </a:lvl5pPr>
            <a:lvl6pPr marL="2566098" indent="-233282" eaLnBrk="0" fontAlgn="base" hangingPunct="0">
              <a:spcBef>
                <a:spcPct val="0"/>
              </a:spcBef>
              <a:spcAft>
                <a:spcPct val="0"/>
              </a:spcAft>
              <a:defRPr sz="2400">
                <a:solidFill>
                  <a:schemeClr val="tx1"/>
                </a:solidFill>
                <a:latin typeface="Arial" charset="0"/>
                <a:ea typeface="ＭＳ Ｐゴシック" pitchFamily="1" charset="-128"/>
              </a:defRPr>
            </a:lvl6pPr>
            <a:lvl7pPr marL="3032661" indent="-233282" eaLnBrk="0" fontAlgn="base" hangingPunct="0">
              <a:spcBef>
                <a:spcPct val="0"/>
              </a:spcBef>
              <a:spcAft>
                <a:spcPct val="0"/>
              </a:spcAft>
              <a:defRPr sz="2400">
                <a:solidFill>
                  <a:schemeClr val="tx1"/>
                </a:solidFill>
                <a:latin typeface="Arial" charset="0"/>
                <a:ea typeface="ＭＳ Ｐゴシック" pitchFamily="1" charset="-128"/>
              </a:defRPr>
            </a:lvl7pPr>
            <a:lvl8pPr marL="3499223" indent="-233282" eaLnBrk="0" fontAlgn="base" hangingPunct="0">
              <a:spcBef>
                <a:spcPct val="0"/>
              </a:spcBef>
              <a:spcAft>
                <a:spcPct val="0"/>
              </a:spcAft>
              <a:defRPr sz="2400">
                <a:solidFill>
                  <a:schemeClr val="tx1"/>
                </a:solidFill>
                <a:latin typeface="Arial" charset="0"/>
                <a:ea typeface="ＭＳ Ｐゴシック" pitchFamily="1" charset="-128"/>
              </a:defRPr>
            </a:lvl8pPr>
            <a:lvl9pPr marL="3965787" indent="-233282" eaLnBrk="0" fontAlgn="base" hangingPunct="0">
              <a:spcBef>
                <a:spcPct val="0"/>
              </a:spcBef>
              <a:spcAft>
                <a:spcPct val="0"/>
              </a:spcAft>
              <a:defRPr sz="2400">
                <a:solidFill>
                  <a:schemeClr val="tx1"/>
                </a:solidFill>
                <a:latin typeface="Arial" charset="0"/>
                <a:ea typeface="ＭＳ Ｐゴシック" pitchFamily="1" charset="-128"/>
              </a:defRPr>
            </a:lvl9pPr>
          </a:lstStyle>
          <a:p>
            <a:fld id="{44EBFB7F-E331-48A7-805E-0F35A38CF13D}" type="slidenum">
              <a:rPr lang="en-US" altLang="en-US" sz="1200"/>
              <a:pPr/>
              <a:t>24</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25</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165" indent="-291602">
              <a:defRPr sz="2400">
                <a:solidFill>
                  <a:schemeClr val="tx1"/>
                </a:solidFill>
                <a:latin typeface="Arial" charset="0"/>
                <a:ea typeface="ＭＳ Ｐゴシック" pitchFamily="1" charset="-128"/>
              </a:defRPr>
            </a:lvl2pPr>
            <a:lvl3pPr marL="1166408" indent="-233282">
              <a:defRPr sz="2400">
                <a:solidFill>
                  <a:schemeClr val="tx1"/>
                </a:solidFill>
                <a:latin typeface="Arial" charset="0"/>
                <a:ea typeface="ＭＳ Ｐゴシック" pitchFamily="1" charset="-128"/>
              </a:defRPr>
            </a:lvl3pPr>
            <a:lvl4pPr marL="1632971" indent="-233282">
              <a:defRPr sz="2400">
                <a:solidFill>
                  <a:schemeClr val="tx1"/>
                </a:solidFill>
                <a:latin typeface="Arial" charset="0"/>
                <a:ea typeface="ＭＳ Ｐゴシック" pitchFamily="1" charset="-128"/>
              </a:defRPr>
            </a:lvl4pPr>
            <a:lvl5pPr marL="2099533" indent="-233282">
              <a:defRPr sz="2400">
                <a:solidFill>
                  <a:schemeClr val="tx1"/>
                </a:solidFill>
                <a:latin typeface="Arial" charset="0"/>
                <a:ea typeface="ＭＳ Ｐゴシック" pitchFamily="1" charset="-128"/>
              </a:defRPr>
            </a:lvl5pPr>
            <a:lvl6pPr marL="2566098" indent="-233282" eaLnBrk="0" fontAlgn="base" hangingPunct="0">
              <a:spcBef>
                <a:spcPct val="0"/>
              </a:spcBef>
              <a:spcAft>
                <a:spcPct val="0"/>
              </a:spcAft>
              <a:defRPr sz="2400">
                <a:solidFill>
                  <a:schemeClr val="tx1"/>
                </a:solidFill>
                <a:latin typeface="Arial" charset="0"/>
                <a:ea typeface="ＭＳ Ｐゴシック" pitchFamily="1" charset="-128"/>
              </a:defRPr>
            </a:lvl6pPr>
            <a:lvl7pPr marL="3032661" indent="-233282" eaLnBrk="0" fontAlgn="base" hangingPunct="0">
              <a:spcBef>
                <a:spcPct val="0"/>
              </a:spcBef>
              <a:spcAft>
                <a:spcPct val="0"/>
              </a:spcAft>
              <a:defRPr sz="2400">
                <a:solidFill>
                  <a:schemeClr val="tx1"/>
                </a:solidFill>
                <a:latin typeface="Arial" charset="0"/>
                <a:ea typeface="ＭＳ Ｐゴシック" pitchFamily="1" charset="-128"/>
              </a:defRPr>
            </a:lvl7pPr>
            <a:lvl8pPr marL="3499223" indent="-233282" eaLnBrk="0" fontAlgn="base" hangingPunct="0">
              <a:spcBef>
                <a:spcPct val="0"/>
              </a:spcBef>
              <a:spcAft>
                <a:spcPct val="0"/>
              </a:spcAft>
              <a:defRPr sz="2400">
                <a:solidFill>
                  <a:schemeClr val="tx1"/>
                </a:solidFill>
                <a:latin typeface="Arial" charset="0"/>
                <a:ea typeface="ＭＳ Ｐゴシック" pitchFamily="1" charset="-128"/>
              </a:defRPr>
            </a:lvl8pPr>
            <a:lvl9pPr marL="3965787" indent="-233282" eaLnBrk="0" fontAlgn="base" hangingPunct="0">
              <a:spcBef>
                <a:spcPct val="0"/>
              </a:spcBef>
              <a:spcAft>
                <a:spcPct val="0"/>
              </a:spcAft>
              <a:defRPr sz="2400">
                <a:solidFill>
                  <a:schemeClr val="tx1"/>
                </a:solidFill>
                <a:latin typeface="Arial" charset="0"/>
                <a:ea typeface="ＭＳ Ｐゴシック" pitchFamily="1" charset="-128"/>
              </a:defRPr>
            </a:lvl9pPr>
          </a:lstStyle>
          <a:p>
            <a:fld id="{44EBFB7F-E331-48A7-805E-0F35A38CF13D}" type="slidenum">
              <a:rPr lang="en-US" altLang="en-US" sz="1200"/>
              <a:pPr/>
              <a:t>26</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165" indent="-291602">
              <a:defRPr sz="2400">
                <a:solidFill>
                  <a:schemeClr val="tx1"/>
                </a:solidFill>
                <a:latin typeface="Arial" charset="0"/>
                <a:ea typeface="ＭＳ Ｐゴシック" pitchFamily="1" charset="-128"/>
              </a:defRPr>
            </a:lvl2pPr>
            <a:lvl3pPr marL="1166408" indent="-233282">
              <a:defRPr sz="2400">
                <a:solidFill>
                  <a:schemeClr val="tx1"/>
                </a:solidFill>
                <a:latin typeface="Arial" charset="0"/>
                <a:ea typeface="ＭＳ Ｐゴシック" pitchFamily="1" charset="-128"/>
              </a:defRPr>
            </a:lvl3pPr>
            <a:lvl4pPr marL="1632971" indent="-233282">
              <a:defRPr sz="2400">
                <a:solidFill>
                  <a:schemeClr val="tx1"/>
                </a:solidFill>
                <a:latin typeface="Arial" charset="0"/>
                <a:ea typeface="ＭＳ Ｐゴシック" pitchFamily="1" charset="-128"/>
              </a:defRPr>
            </a:lvl4pPr>
            <a:lvl5pPr marL="2099533" indent="-233282">
              <a:defRPr sz="2400">
                <a:solidFill>
                  <a:schemeClr val="tx1"/>
                </a:solidFill>
                <a:latin typeface="Arial" charset="0"/>
                <a:ea typeface="ＭＳ Ｐゴシック" pitchFamily="1" charset="-128"/>
              </a:defRPr>
            </a:lvl5pPr>
            <a:lvl6pPr marL="2566098" indent="-233282" eaLnBrk="0" fontAlgn="base" hangingPunct="0">
              <a:spcBef>
                <a:spcPct val="0"/>
              </a:spcBef>
              <a:spcAft>
                <a:spcPct val="0"/>
              </a:spcAft>
              <a:defRPr sz="2400">
                <a:solidFill>
                  <a:schemeClr val="tx1"/>
                </a:solidFill>
                <a:latin typeface="Arial" charset="0"/>
                <a:ea typeface="ＭＳ Ｐゴシック" pitchFamily="1" charset="-128"/>
              </a:defRPr>
            </a:lvl6pPr>
            <a:lvl7pPr marL="3032661" indent="-233282" eaLnBrk="0" fontAlgn="base" hangingPunct="0">
              <a:spcBef>
                <a:spcPct val="0"/>
              </a:spcBef>
              <a:spcAft>
                <a:spcPct val="0"/>
              </a:spcAft>
              <a:defRPr sz="2400">
                <a:solidFill>
                  <a:schemeClr val="tx1"/>
                </a:solidFill>
                <a:latin typeface="Arial" charset="0"/>
                <a:ea typeface="ＭＳ Ｐゴシック" pitchFamily="1" charset="-128"/>
              </a:defRPr>
            </a:lvl7pPr>
            <a:lvl8pPr marL="3499223" indent="-233282" eaLnBrk="0" fontAlgn="base" hangingPunct="0">
              <a:spcBef>
                <a:spcPct val="0"/>
              </a:spcBef>
              <a:spcAft>
                <a:spcPct val="0"/>
              </a:spcAft>
              <a:defRPr sz="2400">
                <a:solidFill>
                  <a:schemeClr val="tx1"/>
                </a:solidFill>
                <a:latin typeface="Arial" charset="0"/>
                <a:ea typeface="ＭＳ Ｐゴシック" pitchFamily="1" charset="-128"/>
              </a:defRPr>
            </a:lvl8pPr>
            <a:lvl9pPr marL="3965787" indent="-233282" eaLnBrk="0" fontAlgn="base" hangingPunct="0">
              <a:spcBef>
                <a:spcPct val="0"/>
              </a:spcBef>
              <a:spcAft>
                <a:spcPct val="0"/>
              </a:spcAft>
              <a:defRPr sz="2400">
                <a:solidFill>
                  <a:schemeClr val="tx1"/>
                </a:solidFill>
                <a:latin typeface="Arial" charset="0"/>
                <a:ea typeface="ＭＳ Ｐゴシック" pitchFamily="1" charset="-128"/>
              </a:defRPr>
            </a:lvl9pPr>
          </a:lstStyle>
          <a:p>
            <a:fld id="{44EBFB7F-E331-48A7-805E-0F35A38CF13D}" type="slidenum">
              <a:rPr lang="en-US" altLang="en-US" sz="1200"/>
              <a:pPr/>
              <a:t>27</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165" indent="-291602">
              <a:defRPr sz="2400">
                <a:solidFill>
                  <a:schemeClr val="tx1"/>
                </a:solidFill>
                <a:latin typeface="Arial" charset="0"/>
                <a:ea typeface="ＭＳ Ｐゴシック" pitchFamily="1" charset="-128"/>
              </a:defRPr>
            </a:lvl2pPr>
            <a:lvl3pPr marL="1166408" indent="-233282">
              <a:defRPr sz="2400">
                <a:solidFill>
                  <a:schemeClr val="tx1"/>
                </a:solidFill>
                <a:latin typeface="Arial" charset="0"/>
                <a:ea typeface="ＭＳ Ｐゴシック" pitchFamily="1" charset="-128"/>
              </a:defRPr>
            </a:lvl3pPr>
            <a:lvl4pPr marL="1632971" indent="-233282">
              <a:defRPr sz="2400">
                <a:solidFill>
                  <a:schemeClr val="tx1"/>
                </a:solidFill>
                <a:latin typeface="Arial" charset="0"/>
                <a:ea typeface="ＭＳ Ｐゴシック" pitchFamily="1" charset="-128"/>
              </a:defRPr>
            </a:lvl4pPr>
            <a:lvl5pPr marL="2099533" indent="-233282">
              <a:defRPr sz="2400">
                <a:solidFill>
                  <a:schemeClr val="tx1"/>
                </a:solidFill>
                <a:latin typeface="Arial" charset="0"/>
                <a:ea typeface="ＭＳ Ｐゴシック" pitchFamily="1" charset="-128"/>
              </a:defRPr>
            </a:lvl5pPr>
            <a:lvl6pPr marL="2566098" indent="-233282" eaLnBrk="0" fontAlgn="base" hangingPunct="0">
              <a:spcBef>
                <a:spcPct val="0"/>
              </a:spcBef>
              <a:spcAft>
                <a:spcPct val="0"/>
              </a:spcAft>
              <a:defRPr sz="2400">
                <a:solidFill>
                  <a:schemeClr val="tx1"/>
                </a:solidFill>
                <a:latin typeface="Arial" charset="0"/>
                <a:ea typeface="ＭＳ Ｐゴシック" pitchFamily="1" charset="-128"/>
              </a:defRPr>
            </a:lvl6pPr>
            <a:lvl7pPr marL="3032661" indent="-233282" eaLnBrk="0" fontAlgn="base" hangingPunct="0">
              <a:spcBef>
                <a:spcPct val="0"/>
              </a:spcBef>
              <a:spcAft>
                <a:spcPct val="0"/>
              </a:spcAft>
              <a:defRPr sz="2400">
                <a:solidFill>
                  <a:schemeClr val="tx1"/>
                </a:solidFill>
                <a:latin typeface="Arial" charset="0"/>
                <a:ea typeface="ＭＳ Ｐゴシック" pitchFamily="1" charset="-128"/>
              </a:defRPr>
            </a:lvl7pPr>
            <a:lvl8pPr marL="3499223" indent="-233282" eaLnBrk="0" fontAlgn="base" hangingPunct="0">
              <a:spcBef>
                <a:spcPct val="0"/>
              </a:spcBef>
              <a:spcAft>
                <a:spcPct val="0"/>
              </a:spcAft>
              <a:defRPr sz="2400">
                <a:solidFill>
                  <a:schemeClr val="tx1"/>
                </a:solidFill>
                <a:latin typeface="Arial" charset="0"/>
                <a:ea typeface="ＭＳ Ｐゴシック" pitchFamily="1" charset="-128"/>
              </a:defRPr>
            </a:lvl8pPr>
            <a:lvl9pPr marL="3965787" indent="-233282" eaLnBrk="0" fontAlgn="base" hangingPunct="0">
              <a:spcBef>
                <a:spcPct val="0"/>
              </a:spcBef>
              <a:spcAft>
                <a:spcPct val="0"/>
              </a:spcAft>
              <a:defRPr sz="2400">
                <a:solidFill>
                  <a:schemeClr val="tx1"/>
                </a:solidFill>
                <a:latin typeface="Arial" charset="0"/>
                <a:ea typeface="ＭＳ Ｐゴシック" pitchFamily="1" charset="-128"/>
              </a:defRPr>
            </a:lvl9pPr>
          </a:lstStyle>
          <a:p>
            <a:fld id="{44EBFB7F-E331-48A7-805E-0F35A38CF13D}" type="slidenum">
              <a:rPr lang="en-US" altLang="en-US" sz="1200"/>
              <a:pPr/>
              <a:t>28</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165" indent="-291602">
              <a:defRPr sz="2400">
                <a:solidFill>
                  <a:schemeClr val="tx1"/>
                </a:solidFill>
                <a:latin typeface="Arial" charset="0"/>
                <a:ea typeface="ＭＳ Ｐゴシック" pitchFamily="1" charset="-128"/>
              </a:defRPr>
            </a:lvl2pPr>
            <a:lvl3pPr marL="1166408" indent="-233282">
              <a:defRPr sz="2400">
                <a:solidFill>
                  <a:schemeClr val="tx1"/>
                </a:solidFill>
                <a:latin typeface="Arial" charset="0"/>
                <a:ea typeface="ＭＳ Ｐゴシック" pitchFamily="1" charset="-128"/>
              </a:defRPr>
            </a:lvl3pPr>
            <a:lvl4pPr marL="1632971" indent="-233282">
              <a:defRPr sz="2400">
                <a:solidFill>
                  <a:schemeClr val="tx1"/>
                </a:solidFill>
                <a:latin typeface="Arial" charset="0"/>
                <a:ea typeface="ＭＳ Ｐゴシック" pitchFamily="1" charset="-128"/>
              </a:defRPr>
            </a:lvl4pPr>
            <a:lvl5pPr marL="2099533" indent="-233282">
              <a:defRPr sz="2400">
                <a:solidFill>
                  <a:schemeClr val="tx1"/>
                </a:solidFill>
                <a:latin typeface="Arial" charset="0"/>
                <a:ea typeface="ＭＳ Ｐゴシック" pitchFamily="1" charset="-128"/>
              </a:defRPr>
            </a:lvl5pPr>
            <a:lvl6pPr marL="2566098" indent="-233282" eaLnBrk="0" fontAlgn="base" hangingPunct="0">
              <a:spcBef>
                <a:spcPct val="0"/>
              </a:spcBef>
              <a:spcAft>
                <a:spcPct val="0"/>
              </a:spcAft>
              <a:defRPr sz="2400">
                <a:solidFill>
                  <a:schemeClr val="tx1"/>
                </a:solidFill>
                <a:latin typeface="Arial" charset="0"/>
                <a:ea typeface="ＭＳ Ｐゴシック" pitchFamily="1" charset="-128"/>
              </a:defRPr>
            </a:lvl6pPr>
            <a:lvl7pPr marL="3032661" indent="-233282" eaLnBrk="0" fontAlgn="base" hangingPunct="0">
              <a:spcBef>
                <a:spcPct val="0"/>
              </a:spcBef>
              <a:spcAft>
                <a:spcPct val="0"/>
              </a:spcAft>
              <a:defRPr sz="2400">
                <a:solidFill>
                  <a:schemeClr val="tx1"/>
                </a:solidFill>
                <a:latin typeface="Arial" charset="0"/>
                <a:ea typeface="ＭＳ Ｐゴシック" pitchFamily="1" charset="-128"/>
              </a:defRPr>
            </a:lvl7pPr>
            <a:lvl8pPr marL="3499223" indent="-233282" eaLnBrk="0" fontAlgn="base" hangingPunct="0">
              <a:spcBef>
                <a:spcPct val="0"/>
              </a:spcBef>
              <a:spcAft>
                <a:spcPct val="0"/>
              </a:spcAft>
              <a:defRPr sz="2400">
                <a:solidFill>
                  <a:schemeClr val="tx1"/>
                </a:solidFill>
                <a:latin typeface="Arial" charset="0"/>
                <a:ea typeface="ＭＳ Ｐゴシック" pitchFamily="1" charset="-128"/>
              </a:defRPr>
            </a:lvl8pPr>
            <a:lvl9pPr marL="3965787" indent="-233282" eaLnBrk="0" fontAlgn="base" hangingPunct="0">
              <a:spcBef>
                <a:spcPct val="0"/>
              </a:spcBef>
              <a:spcAft>
                <a:spcPct val="0"/>
              </a:spcAft>
              <a:defRPr sz="2400">
                <a:solidFill>
                  <a:schemeClr val="tx1"/>
                </a:solidFill>
                <a:latin typeface="Arial" charset="0"/>
                <a:ea typeface="ＭＳ Ｐゴシック" pitchFamily="1" charset="-128"/>
              </a:defRPr>
            </a:lvl9pPr>
          </a:lstStyle>
          <a:p>
            <a:fld id="{44EBFB7F-E331-48A7-805E-0F35A38CF13D}" type="slidenum">
              <a:rPr lang="en-US" altLang="en-US" sz="1200"/>
              <a:pPr/>
              <a:t>29</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3</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165" indent="-291602">
              <a:defRPr sz="2400">
                <a:solidFill>
                  <a:schemeClr val="tx1"/>
                </a:solidFill>
                <a:latin typeface="Arial" charset="0"/>
                <a:ea typeface="ＭＳ Ｐゴシック" pitchFamily="1" charset="-128"/>
              </a:defRPr>
            </a:lvl2pPr>
            <a:lvl3pPr marL="1166408" indent="-233282">
              <a:defRPr sz="2400">
                <a:solidFill>
                  <a:schemeClr val="tx1"/>
                </a:solidFill>
                <a:latin typeface="Arial" charset="0"/>
                <a:ea typeface="ＭＳ Ｐゴシック" pitchFamily="1" charset="-128"/>
              </a:defRPr>
            </a:lvl3pPr>
            <a:lvl4pPr marL="1632971" indent="-233282">
              <a:defRPr sz="2400">
                <a:solidFill>
                  <a:schemeClr val="tx1"/>
                </a:solidFill>
                <a:latin typeface="Arial" charset="0"/>
                <a:ea typeface="ＭＳ Ｐゴシック" pitchFamily="1" charset="-128"/>
              </a:defRPr>
            </a:lvl4pPr>
            <a:lvl5pPr marL="2099533" indent="-233282">
              <a:defRPr sz="2400">
                <a:solidFill>
                  <a:schemeClr val="tx1"/>
                </a:solidFill>
                <a:latin typeface="Arial" charset="0"/>
                <a:ea typeface="ＭＳ Ｐゴシック" pitchFamily="1" charset="-128"/>
              </a:defRPr>
            </a:lvl5pPr>
            <a:lvl6pPr marL="2566098" indent="-233282" eaLnBrk="0" fontAlgn="base" hangingPunct="0">
              <a:spcBef>
                <a:spcPct val="0"/>
              </a:spcBef>
              <a:spcAft>
                <a:spcPct val="0"/>
              </a:spcAft>
              <a:defRPr sz="2400">
                <a:solidFill>
                  <a:schemeClr val="tx1"/>
                </a:solidFill>
                <a:latin typeface="Arial" charset="0"/>
                <a:ea typeface="ＭＳ Ｐゴシック" pitchFamily="1" charset="-128"/>
              </a:defRPr>
            </a:lvl6pPr>
            <a:lvl7pPr marL="3032661" indent="-233282" eaLnBrk="0" fontAlgn="base" hangingPunct="0">
              <a:spcBef>
                <a:spcPct val="0"/>
              </a:spcBef>
              <a:spcAft>
                <a:spcPct val="0"/>
              </a:spcAft>
              <a:defRPr sz="2400">
                <a:solidFill>
                  <a:schemeClr val="tx1"/>
                </a:solidFill>
                <a:latin typeface="Arial" charset="0"/>
                <a:ea typeface="ＭＳ Ｐゴシック" pitchFamily="1" charset="-128"/>
              </a:defRPr>
            </a:lvl7pPr>
            <a:lvl8pPr marL="3499223" indent="-233282" eaLnBrk="0" fontAlgn="base" hangingPunct="0">
              <a:spcBef>
                <a:spcPct val="0"/>
              </a:spcBef>
              <a:spcAft>
                <a:spcPct val="0"/>
              </a:spcAft>
              <a:defRPr sz="2400">
                <a:solidFill>
                  <a:schemeClr val="tx1"/>
                </a:solidFill>
                <a:latin typeface="Arial" charset="0"/>
                <a:ea typeface="ＭＳ Ｐゴシック" pitchFamily="1" charset="-128"/>
              </a:defRPr>
            </a:lvl8pPr>
            <a:lvl9pPr marL="3965787" indent="-233282" eaLnBrk="0" fontAlgn="base" hangingPunct="0">
              <a:spcBef>
                <a:spcPct val="0"/>
              </a:spcBef>
              <a:spcAft>
                <a:spcPct val="0"/>
              </a:spcAft>
              <a:defRPr sz="2400">
                <a:solidFill>
                  <a:schemeClr val="tx1"/>
                </a:solidFill>
                <a:latin typeface="Arial" charset="0"/>
                <a:ea typeface="ＭＳ Ｐゴシック" pitchFamily="1" charset="-128"/>
              </a:defRPr>
            </a:lvl9pPr>
          </a:lstStyle>
          <a:p>
            <a:fld id="{44EBFB7F-E331-48A7-805E-0F35A38CF13D}" type="slidenum">
              <a:rPr lang="en-US" altLang="en-US" sz="1200"/>
              <a:pPr/>
              <a:t>30</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31</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32</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165" indent="-291602">
              <a:defRPr sz="2400">
                <a:solidFill>
                  <a:schemeClr val="tx1"/>
                </a:solidFill>
                <a:latin typeface="Arial" charset="0"/>
                <a:ea typeface="ＭＳ Ｐゴシック" pitchFamily="1" charset="-128"/>
              </a:defRPr>
            </a:lvl2pPr>
            <a:lvl3pPr marL="1166408" indent="-233282">
              <a:defRPr sz="2400">
                <a:solidFill>
                  <a:schemeClr val="tx1"/>
                </a:solidFill>
                <a:latin typeface="Arial" charset="0"/>
                <a:ea typeface="ＭＳ Ｐゴシック" pitchFamily="1" charset="-128"/>
              </a:defRPr>
            </a:lvl3pPr>
            <a:lvl4pPr marL="1632971" indent="-233282">
              <a:defRPr sz="2400">
                <a:solidFill>
                  <a:schemeClr val="tx1"/>
                </a:solidFill>
                <a:latin typeface="Arial" charset="0"/>
                <a:ea typeface="ＭＳ Ｐゴシック" pitchFamily="1" charset="-128"/>
              </a:defRPr>
            </a:lvl4pPr>
            <a:lvl5pPr marL="2099533" indent="-233282">
              <a:defRPr sz="2400">
                <a:solidFill>
                  <a:schemeClr val="tx1"/>
                </a:solidFill>
                <a:latin typeface="Arial" charset="0"/>
                <a:ea typeface="ＭＳ Ｐゴシック" pitchFamily="1" charset="-128"/>
              </a:defRPr>
            </a:lvl5pPr>
            <a:lvl6pPr marL="2566098" indent="-233282" eaLnBrk="0" fontAlgn="base" hangingPunct="0">
              <a:spcBef>
                <a:spcPct val="0"/>
              </a:spcBef>
              <a:spcAft>
                <a:spcPct val="0"/>
              </a:spcAft>
              <a:defRPr sz="2400">
                <a:solidFill>
                  <a:schemeClr val="tx1"/>
                </a:solidFill>
                <a:latin typeface="Arial" charset="0"/>
                <a:ea typeface="ＭＳ Ｐゴシック" pitchFamily="1" charset="-128"/>
              </a:defRPr>
            </a:lvl6pPr>
            <a:lvl7pPr marL="3032661" indent="-233282" eaLnBrk="0" fontAlgn="base" hangingPunct="0">
              <a:spcBef>
                <a:spcPct val="0"/>
              </a:spcBef>
              <a:spcAft>
                <a:spcPct val="0"/>
              </a:spcAft>
              <a:defRPr sz="2400">
                <a:solidFill>
                  <a:schemeClr val="tx1"/>
                </a:solidFill>
                <a:latin typeface="Arial" charset="0"/>
                <a:ea typeface="ＭＳ Ｐゴシック" pitchFamily="1" charset="-128"/>
              </a:defRPr>
            </a:lvl7pPr>
            <a:lvl8pPr marL="3499223" indent="-233282" eaLnBrk="0" fontAlgn="base" hangingPunct="0">
              <a:spcBef>
                <a:spcPct val="0"/>
              </a:spcBef>
              <a:spcAft>
                <a:spcPct val="0"/>
              </a:spcAft>
              <a:defRPr sz="2400">
                <a:solidFill>
                  <a:schemeClr val="tx1"/>
                </a:solidFill>
                <a:latin typeface="Arial" charset="0"/>
                <a:ea typeface="ＭＳ Ｐゴシック" pitchFamily="1" charset="-128"/>
              </a:defRPr>
            </a:lvl8pPr>
            <a:lvl9pPr marL="3965787" indent="-233282" eaLnBrk="0" fontAlgn="base" hangingPunct="0">
              <a:spcBef>
                <a:spcPct val="0"/>
              </a:spcBef>
              <a:spcAft>
                <a:spcPct val="0"/>
              </a:spcAft>
              <a:defRPr sz="2400">
                <a:solidFill>
                  <a:schemeClr val="tx1"/>
                </a:solidFill>
                <a:latin typeface="Arial" charset="0"/>
                <a:ea typeface="ＭＳ Ｐゴシック" pitchFamily="1" charset="-128"/>
              </a:defRPr>
            </a:lvl9pPr>
          </a:lstStyle>
          <a:p>
            <a:fld id="{44EBFB7F-E331-48A7-805E-0F35A38CF13D}" type="slidenum">
              <a:rPr lang="en-US" altLang="en-US" sz="1200"/>
              <a:pPr/>
              <a:t>33</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165" indent="-291602">
              <a:defRPr sz="2400">
                <a:solidFill>
                  <a:schemeClr val="tx1"/>
                </a:solidFill>
                <a:latin typeface="Arial" charset="0"/>
                <a:ea typeface="ＭＳ Ｐゴシック" pitchFamily="1" charset="-128"/>
              </a:defRPr>
            </a:lvl2pPr>
            <a:lvl3pPr marL="1166408" indent="-233282">
              <a:defRPr sz="2400">
                <a:solidFill>
                  <a:schemeClr val="tx1"/>
                </a:solidFill>
                <a:latin typeface="Arial" charset="0"/>
                <a:ea typeface="ＭＳ Ｐゴシック" pitchFamily="1" charset="-128"/>
              </a:defRPr>
            </a:lvl3pPr>
            <a:lvl4pPr marL="1632971" indent="-233282">
              <a:defRPr sz="2400">
                <a:solidFill>
                  <a:schemeClr val="tx1"/>
                </a:solidFill>
                <a:latin typeface="Arial" charset="0"/>
                <a:ea typeface="ＭＳ Ｐゴシック" pitchFamily="1" charset="-128"/>
              </a:defRPr>
            </a:lvl4pPr>
            <a:lvl5pPr marL="2099533" indent="-233282">
              <a:defRPr sz="2400">
                <a:solidFill>
                  <a:schemeClr val="tx1"/>
                </a:solidFill>
                <a:latin typeface="Arial" charset="0"/>
                <a:ea typeface="ＭＳ Ｐゴシック" pitchFamily="1" charset="-128"/>
              </a:defRPr>
            </a:lvl5pPr>
            <a:lvl6pPr marL="2566098" indent="-233282" eaLnBrk="0" fontAlgn="base" hangingPunct="0">
              <a:spcBef>
                <a:spcPct val="0"/>
              </a:spcBef>
              <a:spcAft>
                <a:spcPct val="0"/>
              </a:spcAft>
              <a:defRPr sz="2400">
                <a:solidFill>
                  <a:schemeClr val="tx1"/>
                </a:solidFill>
                <a:latin typeface="Arial" charset="0"/>
                <a:ea typeface="ＭＳ Ｐゴシック" pitchFamily="1" charset="-128"/>
              </a:defRPr>
            </a:lvl6pPr>
            <a:lvl7pPr marL="3032661" indent="-233282" eaLnBrk="0" fontAlgn="base" hangingPunct="0">
              <a:spcBef>
                <a:spcPct val="0"/>
              </a:spcBef>
              <a:spcAft>
                <a:spcPct val="0"/>
              </a:spcAft>
              <a:defRPr sz="2400">
                <a:solidFill>
                  <a:schemeClr val="tx1"/>
                </a:solidFill>
                <a:latin typeface="Arial" charset="0"/>
                <a:ea typeface="ＭＳ Ｐゴシック" pitchFamily="1" charset="-128"/>
              </a:defRPr>
            </a:lvl7pPr>
            <a:lvl8pPr marL="3499223" indent="-233282" eaLnBrk="0" fontAlgn="base" hangingPunct="0">
              <a:spcBef>
                <a:spcPct val="0"/>
              </a:spcBef>
              <a:spcAft>
                <a:spcPct val="0"/>
              </a:spcAft>
              <a:defRPr sz="2400">
                <a:solidFill>
                  <a:schemeClr val="tx1"/>
                </a:solidFill>
                <a:latin typeface="Arial" charset="0"/>
                <a:ea typeface="ＭＳ Ｐゴシック" pitchFamily="1" charset="-128"/>
              </a:defRPr>
            </a:lvl8pPr>
            <a:lvl9pPr marL="3965787" indent="-233282" eaLnBrk="0" fontAlgn="base" hangingPunct="0">
              <a:spcBef>
                <a:spcPct val="0"/>
              </a:spcBef>
              <a:spcAft>
                <a:spcPct val="0"/>
              </a:spcAft>
              <a:defRPr sz="2400">
                <a:solidFill>
                  <a:schemeClr val="tx1"/>
                </a:solidFill>
                <a:latin typeface="Arial" charset="0"/>
                <a:ea typeface="ＭＳ Ｐゴシック" pitchFamily="1" charset="-128"/>
              </a:defRPr>
            </a:lvl9pPr>
          </a:lstStyle>
          <a:p>
            <a:fld id="{44EBFB7F-E331-48A7-805E-0F35A38CF13D}" type="slidenum">
              <a:rPr lang="en-US" altLang="en-US" sz="1200"/>
              <a:pPr/>
              <a:t>34</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35</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36</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165" indent="-291602">
              <a:defRPr sz="2400">
                <a:solidFill>
                  <a:schemeClr val="tx1"/>
                </a:solidFill>
                <a:latin typeface="Arial" charset="0"/>
                <a:ea typeface="ＭＳ Ｐゴシック" pitchFamily="1" charset="-128"/>
              </a:defRPr>
            </a:lvl2pPr>
            <a:lvl3pPr marL="1166408" indent="-233282">
              <a:defRPr sz="2400">
                <a:solidFill>
                  <a:schemeClr val="tx1"/>
                </a:solidFill>
                <a:latin typeface="Arial" charset="0"/>
                <a:ea typeface="ＭＳ Ｐゴシック" pitchFamily="1" charset="-128"/>
              </a:defRPr>
            </a:lvl3pPr>
            <a:lvl4pPr marL="1632971" indent="-233282">
              <a:defRPr sz="2400">
                <a:solidFill>
                  <a:schemeClr val="tx1"/>
                </a:solidFill>
                <a:latin typeface="Arial" charset="0"/>
                <a:ea typeface="ＭＳ Ｐゴシック" pitchFamily="1" charset="-128"/>
              </a:defRPr>
            </a:lvl4pPr>
            <a:lvl5pPr marL="2099533" indent="-233282">
              <a:defRPr sz="2400">
                <a:solidFill>
                  <a:schemeClr val="tx1"/>
                </a:solidFill>
                <a:latin typeface="Arial" charset="0"/>
                <a:ea typeface="ＭＳ Ｐゴシック" pitchFamily="1" charset="-128"/>
              </a:defRPr>
            </a:lvl5pPr>
            <a:lvl6pPr marL="2566098" indent="-233282" eaLnBrk="0" fontAlgn="base" hangingPunct="0">
              <a:spcBef>
                <a:spcPct val="0"/>
              </a:spcBef>
              <a:spcAft>
                <a:spcPct val="0"/>
              </a:spcAft>
              <a:defRPr sz="2400">
                <a:solidFill>
                  <a:schemeClr val="tx1"/>
                </a:solidFill>
                <a:latin typeface="Arial" charset="0"/>
                <a:ea typeface="ＭＳ Ｐゴシック" pitchFamily="1" charset="-128"/>
              </a:defRPr>
            </a:lvl6pPr>
            <a:lvl7pPr marL="3032661" indent="-233282" eaLnBrk="0" fontAlgn="base" hangingPunct="0">
              <a:spcBef>
                <a:spcPct val="0"/>
              </a:spcBef>
              <a:spcAft>
                <a:spcPct val="0"/>
              </a:spcAft>
              <a:defRPr sz="2400">
                <a:solidFill>
                  <a:schemeClr val="tx1"/>
                </a:solidFill>
                <a:latin typeface="Arial" charset="0"/>
                <a:ea typeface="ＭＳ Ｐゴシック" pitchFamily="1" charset="-128"/>
              </a:defRPr>
            </a:lvl7pPr>
            <a:lvl8pPr marL="3499223" indent="-233282" eaLnBrk="0" fontAlgn="base" hangingPunct="0">
              <a:spcBef>
                <a:spcPct val="0"/>
              </a:spcBef>
              <a:spcAft>
                <a:spcPct val="0"/>
              </a:spcAft>
              <a:defRPr sz="2400">
                <a:solidFill>
                  <a:schemeClr val="tx1"/>
                </a:solidFill>
                <a:latin typeface="Arial" charset="0"/>
                <a:ea typeface="ＭＳ Ｐゴシック" pitchFamily="1" charset="-128"/>
              </a:defRPr>
            </a:lvl8pPr>
            <a:lvl9pPr marL="3965787" indent="-233282" eaLnBrk="0" fontAlgn="base" hangingPunct="0">
              <a:spcBef>
                <a:spcPct val="0"/>
              </a:spcBef>
              <a:spcAft>
                <a:spcPct val="0"/>
              </a:spcAft>
              <a:defRPr sz="2400">
                <a:solidFill>
                  <a:schemeClr val="tx1"/>
                </a:solidFill>
                <a:latin typeface="Arial" charset="0"/>
                <a:ea typeface="ＭＳ Ｐゴシック" pitchFamily="1" charset="-128"/>
              </a:defRPr>
            </a:lvl9pPr>
          </a:lstStyle>
          <a:p>
            <a:fld id="{44EBFB7F-E331-48A7-805E-0F35A38CF13D}" type="slidenum">
              <a:rPr lang="en-US" altLang="en-US" sz="1200"/>
              <a:pPr/>
              <a:t>37</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165" indent="-291602">
              <a:defRPr sz="2400">
                <a:solidFill>
                  <a:schemeClr val="tx1"/>
                </a:solidFill>
                <a:latin typeface="Arial" charset="0"/>
                <a:ea typeface="ＭＳ Ｐゴシック" pitchFamily="1" charset="-128"/>
              </a:defRPr>
            </a:lvl2pPr>
            <a:lvl3pPr marL="1166408" indent="-233282">
              <a:defRPr sz="2400">
                <a:solidFill>
                  <a:schemeClr val="tx1"/>
                </a:solidFill>
                <a:latin typeface="Arial" charset="0"/>
                <a:ea typeface="ＭＳ Ｐゴシック" pitchFamily="1" charset="-128"/>
              </a:defRPr>
            </a:lvl3pPr>
            <a:lvl4pPr marL="1632971" indent="-233282">
              <a:defRPr sz="2400">
                <a:solidFill>
                  <a:schemeClr val="tx1"/>
                </a:solidFill>
                <a:latin typeface="Arial" charset="0"/>
                <a:ea typeface="ＭＳ Ｐゴシック" pitchFamily="1" charset="-128"/>
              </a:defRPr>
            </a:lvl4pPr>
            <a:lvl5pPr marL="2099533" indent="-233282">
              <a:defRPr sz="2400">
                <a:solidFill>
                  <a:schemeClr val="tx1"/>
                </a:solidFill>
                <a:latin typeface="Arial" charset="0"/>
                <a:ea typeface="ＭＳ Ｐゴシック" pitchFamily="1" charset="-128"/>
              </a:defRPr>
            </a:lvl5pPr>
            <a:lvl6pPr marL="2566098" indent="-233282" eaLnBrk="0" fontAlgn="base" hangingPunct="0">
              <a:spcBef>
                <a:spcPct val="0"/>
              </a:spcBef>
              <a:spcAft>
                <a:spcPct val="0"/>
              </a:spcAft>
              <a:defRPr sz="2400">
                <a:solidFill>
                  <a:schemeClr val="tx1"/>
                </a:solidFill>
                <a:latin typeface="Arial" charset="0"/>
                <a:ea typeface="ＭＳ Ｐゴシック" pitchFamily="1" charset="-128"/>
              </a:defRPr>
            </a:lvl6pPr>
            <a:lvl7pPr marL="3032661" indent="-233282" eaLnBrk="0" fontAlgn="base" hangingPunct="0">
              <a:spcBef>
                <a:spcPct val="0"/>
              </a:spcBef>
              <a:spcAft>
                <a:spcPct val="0"/>
              </a:spcAft>
              <a:defRPr sz="2400">
                <a:solidFill>
                  <a:schemeClr val="tx1"/>
                </a:solidFill>
                <a:latin typeface="Arial" charset="0"/>
                <a:ea typeface="ＭＳ Ｐゴシック" pitchFamily="1" charset="-128"/>
              </a:defRPr>
            </a:lvl7pPr>
            <a:lvl8pPr marL="3499223" indent="-233282" eaLnBrk="0" fontAlgn="base" hangingPunct="0">
              <a:spcBef>
                <a:spcPct val="0"/>
              </a:spcBef>
              <a:spcAft>
                <a:spcPct val="0"/>
              </a:spcAft>
              <a:defRPr sz="2400">
                <a:solidFill>
                  <a:schemeClr val="tx1"/>
                </a:solidFill>
                <a:latin typeface="Arial" charset="0"/>
                <a:ea typeface="ＭＳ Ｐゴシック" pitchFamily="1" charset="-128"/>
              </a:defRPr>
            </a:lvl8pPr>
            <a:lvl9pPr marL="3965787" indent="-233282" eaLnBrk="0" fontAlgn="base" hangingPunct="0">
              <a:spcBef>
                <a:spcPct val="0"/>
              </a:spcBef>
              <a:spcAft>
                <a:spcPct val="0"/>
              </a:spcAft>
              <a:defRPr sz="2400">
                <a:solidFill>
                  <a:schemeClr val="tx1"/>
                </a:solidFill>
                <a:latin typeface="Arial" charset="0"/>
                <a:ea typeface="ＭＳ Ｐゴシック" pitchFamily="1" charset="-128"/>
              </a:defRPr>
            </a:lvl9pPr>
          </a:lstStyle>
          <a:p>
            <a:fld id="{44EBFB7F-E331-48A7-805E-0F35A38CF13D}" type="slidenum">
              <a:rPr lang="en-US" altLang="en-US" sz="1200"/>
              <a:pPr/>
              <a:t>38</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39</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4</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93C44033-0972-4AA3-B6D3-253EF20ED7C8}" type="slidenum">
              <a:rPr lang="en-US" altLang="en-US" sz="1200"/>
              <a:pPr/>
              <a:t>40</a:t>
            </a:fld>
            <a:endParaRPr lang="en-US" alt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165" indent="-291602">
              <a:defRPr sz="2400">
                <a:solidFill>
                  <a:schemeClr val="tx1"/>
                </a:solidFill>
                <a:latin typeface="Arial" charset="0"/>
                <a:ea typeface="ＭＳ Ｐゴシック" pitchFamily="1" charset="-128"/>
              </a:defRPr>
            </a:lvl2pPr>
            <a:lvl3pPr marL="1166408" indent="-233282">
              <a:defRPr sz="2400">
                <a:solidFill>
                  <a:schemeClr val="tx1"/>
                </a:solidFill>
                <a:latin typeface="Arial" charset="0"/>
                <a:ea typeface="ＭＳ Ｐゴシック" pitchFamily="1" charset="-128"/>
              </a:defRPr>
            </a:lvl3pPr>
            <a:lvl4pPr marL="1632971" indent="-233282">
              <a:defRPr sz="2400">
                <a:solidFill>
                  <a:schemeClr val="tx1"/>
                </a:solidFill>
                <a:latin typeface="Arial" charset="0"/>
                <a:ea typeface="ＭＳ Ｐゴシック" pitchFamily="1" charset="-128"/>
              </a:defRPr>
            </a:lvl4pPr>
            <a:lvl5pPr marL="2099533" indent="-233282">
              <a:defRPr sz="2400">
                <a:solidFill>
                  <a:schemeClr val="tx1"/>
                </a:solidFill>
                <a:latin typeface="Arial" charset="0"/>
                <a:ea typeface="ＭＳ Ｐゴシック" pitchFamily="1" charset="-128"/>
              </a:defRPr>
            </a:lvl5pPr>
            <a:lvl6pPr marL="2566098" indent="-233282" eaLnBrk="0" fontAlgn="base" hangingPunct="0">
              <a:spcBef>
                <a:spcPct val="0"/>
              </a:spcBef>
              <a:spcAft>
                <a:spcPct val="0"/>
              </a:spcAft>
              <a:defRPr sz="2400">
                <a:solidFill>
                  <a:schemeClr val="tx1"/>
                </a:solidFill>
                <a:latin typeface="Arial" charset="0"/>
                <a:ea typeface="ＭＳ Ｐゴシック" pitchFamily="1" charset="-128"/>
              </a:defRPr>
            </a:lvl6pPr>
            <a:lvl7pPr marL="3032661" indent="-233282" eaLnBrk="0" fontAlgn="base" hangingPunct="0">
              <a:spcBef>
                <a:spcPct val="0"/>
              </a:spcBef>
              <a:spcAft>
                <a:spcPct val="0"/>
              </a:spcAft>
              <a:defRPr sz="2400">
                <a:solidFill>
                  <a:schemeClr val="tx1"/>
                </a:solidFill>
                <a:latin typeface="Arial" charset="0"/>
                <a:ea typeface="ＭＳ Ｐゴシック" pitchFamily="1" charset="-128"/>
              </a:defRPr>
            </a:lvl7pPr>
            <a:lvl8pPr marL="3499223" indent="-233282" eaLnBrk="0" fontAlgn="base" hangingPunct="0">
              <a:spcBef>
                <a:spcPct val="0"/>
              </a:spcBef>
              <a:spcAft>
                <a:spcPct val="0"/>
              </a:spcAft>
              <a:defRPr sz="2400">
                <a:solidFill>
                  <a:schemeClr val="tx1"/>
                </a:solidFill>
                <a:latin typeface="Arial" charset="0"/>
                <a:ea typeface="ＭＳ Ｐゴシック" pitchFamily="1" charset="-128"/>
              </a:defRPr>
            </a:lvl8pPr>
            <a:lvl9pPr marL="3965787" indent="-233282" eaLnBrk="0" fontAlgn="base" hangingPunct="0">
              <a:spcBef>
                <a:spcPct val="0"/>
              </a:spcBef>
              <a:spcAft>
                <a:spcPct val="0"/>
              </a:spcAft>
              <a:defRPr sz="2400">
                <a:solidFill>
                  <a:schemeClr val="tx1"/>
                </a:solidFill>
                <a:latin typeface="Arial" charset="0"/>
                <a:ea typeface="ＭＳ Ｐゴシック" pitchFamily="1" charset="-128"/>
              </a:defRPr>
            </a:lvl9pPr>
          </a:lstStyle>
          <a:p>
            <a:fld id="{44EBFB7F-E331-48A7-805E-0F35A38CF13D}" type="slidenum">
              <a:rPr lang="en-US" altLang="en-US" sz="1200"/>
              <a:pPr/>
              <a:t>41</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165" indent="-291602">
              <a:defRPr sz="2400">
                <a:solidFill>
                  <a:schemeClr val="tx1"/>
                </a:solidFill>
                <a:latin typeface="Arial" charset="0"/>
                <a:ea typeface="ＭＳ Ｐゴシック" pitchFamily="1" charset="-128"/>
              </a:defRPr>
            </a:lvl2pPr>
            <a:lvl3pPr marL="1166408" indent="-233282">
              <a:defRPr sz="2400">
                <a:solidFill>
                  <a:schemeClr val="tx1"/>
                </a:solidFill>
                <a:latin typeface="Arial" charset="0"/>
                <a:ea typeface="ＭＳ Ｐゴシック" pitchFamily="1" charset="-128"/>
              </a:defRPr>
            </a:lvl3pPr>
            <a:lvl4pPr marL="1632971" indent="-233282">
              <a:defRPr sz="2400">
                <a:solidFill>
                  <a:schemeClr val="tx1"/>
                </a:solidFill>
                <a:latin typeface="Arial" charset="0"/>
                <a:ea typeface="ＭＳ Ｐゴシック" pitchFamily="1" charset="-128"/>
              </a:defRPr>
            </a:lvl4pPr>
            <a:lvl5pPr marL="2099533" indent="-233282">
              <a:defRPr sz="2400">
                <a:solidFill>
                  <a:schemeClr val="tx1"/>
                </a:solidFill>
                <a:latin typeface="Arial" charset="0"/>
                <a:ea typeface="ＭＳ Ｐゴシック" pitchFamily="1" charset="-128"/>
              </a:defRPr>
            </a:lvl5pPr>
            <a:lvl6pPr marL="2566098" indent="-233282" eaLnBrk="0" fontAlgn="base" hangingPunct="0">
              <a:spcBef>
                <a:spcPct val="0"/>
              </a:spcBef>
              <a:spcAft>
                <a:spcPct val="0"/>
              </a:spcAft>
              <a:defRPr sz="2400">
                <a:solidFill>
                  <a:schemeClr val="tx1"/>
                </a:solidFill>
                <a:latin typeface="Arial" charset="0"/>
                <a:ea typeface="ＭＳ Ｐゴシック" pitchFamily="1" charset="-128"/>
              </a:defRPr>
            </a:lvl6pPr>
            <a:lvl7pPr marL="3032661" indent="-233282" eaLnBrk="0" fontAlgn="base" hangingPunct="0">
              <a:spcBef>
                <a:spcPct val="0"/>
              </a:spcBef>
              <a:spcAft>
                <a:spcPct val="0"/>
              </a:spcAft>
              <a:defRPr sz="2400">
                <a:solidFill>
                  <a:schemeClr val="tx1"/>
                </a:solidFill>
                <a:latin typeface="Arial" charset="0"/>
                <a:ea typeface="ＭＳ Ｐゴシック" pitchFamily="1" charset="-128"/>
              </a:defRPr>
            </a:lvl7pPr>
            <a:lvl8pPr marL="3499223" indent="-233282" eaLnBrk="0" fontAlgn="base" hangingPunct="0">
              <a:spcBef>
                <a:spcPct val="0"/>
              </a:spcBef>
              <a:spcAft>
                <a:spcPct val="0"/>
              </a:spcAft>
              <a:defRPr sz="2400">
                <a:solidFill>
                  <a:schemeClr val="tx1"/>
                </a:solidFill>
                <a:latin typeface="Arial" charset="0"/>
                <a:ea typeface="ＭＳ Ｐゴシック" pitchFamily="1" charset="-128"/>
              </a:defRPr>
            </a:lvl8pPr>
            <a:lvl9pPr marL="3965787" indent="-233282" eaLnBrk="0" fontAlgn="base" hangingPunct="0">
              <a:spcBef>
                <a:spcPct val="0"/>
              </a:spcBef>
              <a:spcAft>
                <a:spcPct val="0"/>
              </a:spcAft>
              <a:defRPr sz="2400">
                <a:solidFill>
                  <a:schemeClr val="tx1"/>
                </a:solidFill>
                <a:latin typeface="Arial" charset="0"/>
                <a:ea typeface="ＭＳ Ｐゴシック" pitchFamily="1" charset="-128"/>
              </a:defRPr>
            </a:lvl9pPr>
          </a:lstStyle>
          <a:p>
            <a:fld id="{44EBFB7F-E331-48A7-805E-0F35A38CF13D}" type="slidenum">
              <a:rPr lang="en-US" altLang="en-US" sz="1200"/>
              <a:pPr/>
              <a:t>42</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165" indent="-291602">
              <a:defRPr sz="2400">
                <a:solidFill>
                  <a:schemeClr val="tx1"/>
                </a:solidFill>
                <a:latin typeface="Arial" charset="0"/>
                <a:ea typeface="ＭＳ Ｐゴシック" pitchFamily="1" charset="-128"/>
              </a:defRPr>
            </a:lvl2pPr>
            <a:lvl3pPr marL="1166408" indent="-233282">
              <a:defRPr sz="2400">
                <a:solidFill>
                  <a:schemeClr val="tx1"/>
                </a:solidFill>
                <a:latin typeface="Arial" charset="0"/>
                <a:ea typeface="ＭＳ Ｐゴシック" pitchFamily="1" charset="-128"/>
              </a:defRPr>
            </a:lvl3pPr>
            <a:lvl4pPr marL="1632971" indent="-233282">
              <a:defRPr sz="2400">
                <a:solidFill>
                  <a:schemeClr val="tx1"/>
                </a:solidFill>
                <a:latin typeface="Arial" charset="0"/>
                <a:ea typeface="ＭＳ Ｐゴシック" pitchFamily="1" charset="-128"/>
              </a:defRPr>
            </a:lvl4pPr>
            <a:lvl5pPr marL="2099533" indent="-233282">
              <a:defRPr sz="2400">
                <a:solidFill>
                  <a:schemeClr val="tx1"/>
                </a:solidFill>
                <a:latin typeface="Arial" charset="0"/>
                <a:ea typeface="ＭＳ Ｐゴシック" pitchFamily="1" charset="-128"/>
              </a:defRPr>
            </a:lvl5pPr>
            <a:lvl6pPr marL="2566098" indent="-233282" eaLnBrk="0" fontAlgn="base" hangingPunct="0">
              <a:spcBef>
                <a:spcPct val="0"/>
              </a:spcBef>
              <a:spcAft>
                <a:spcPct val="0"/>
              </a:spcAft>
              <a:defRPr sz="2400">
                <a:solidFill>
                  <a:schemeClr val="tx1"/>
                </a:solidFill>
                <a:latin typeface="Arial" charset="0"/>
                <a:ea typeface="ＭＳ Ｐゴシック" pitchFamily="1" charset="-128"/>
              </a:defRPr>
            </a:lvl6pPr>
            <a:lvl7pPr marL="3032661" indent="-233282" eaLnBrk="0" fontAlgn="base" hangingPunct="0">
              <a:spcBef>
                <a:spcPct val="0"/>
              </a:spcBef>
              <a:spcAft>
                <a:spcPct val="0"/>
              </a:spcAft>
              <a:defRPr sz="2400">
                <a:solidFill>
                  <a:schemeClr val="tx1"/>
                </a:solidFill>
                <a:latin typeface="Arial" charset="0"/>
                <a:ea typeface="ＭＳ Ｐゴシック" pitchFamily="1" charset="-128"/>
              </a:defRPr>
            </a:lvl7pPr>
            <a:lvl8pPr marL="3499223" indent="-233282" eaLnBrk="0" fontAlgn="base" hangingPunct="0">
              <a:spcBef>
                <a:spcPct val="0"/>
              </a:spcBef>
              <a:spcAft>
                <a:spcPct val="0"/>
              </a:spcAft>
              <a:defRPr sz="2400">
                <a:solidFill>
                  <a:schemeClr val="tx1"/>
                </a:solidFill>
                <a:latin typeface="Arial" charset="0"/>
                <a:ea typeface="ＭＳ Ｐゴシック" pitchFamily="1" charset="-128"/>
              </a:defRPr>
            </a:lvl8pPr>
            <a:lvl9pPr marL="3965787" indent="-233282" eaLnBrk="0" fontAlgn="base" hangingPunct="0">
              <a:spcBef>
                <a:spcPct val="0"/>
              </a:spcBef>
              <a:spcAft>
                <a:spcPct val="0"/>
              </a:spcAft>
              <a:defRPr sz="2400">
                <a:solidFill>
                  <a:schemeClr val="tx1"/>
                </a:solidFill>
                <a:latin typeface="Arial" charset="0"/>
                <a:ea typeface="ＭＳ Ｐゴシック" pitchFamily="1" charset="-128"/>
              </a:defRPr>
            </a:lvl9pPr>
          </a:lstStyle>
          <a:p>
            <a:fld id="{44EBFB7F-E331-48A7-805E-0F35A38CF13D}" type="slidenum">
              <a:rPr lang="en-US" altLang="en-US" sz="1200"/>
              <a:pPr/>
              <a:t>43</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44</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93C44033-0972-4AA3-B6D3-253EF20ED7C8}" type="slidenum">
              <a:rPr lang="en-US" altLang="en-US" sz="1200"/>
              <a:pPr/>
              <a:t>45</a:t>
            </a:fld>
            <a:endParaRPr lang="en-US" alt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46</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93C44033-0972-4AA3-B6D3-253EF20ED7C8}" type="slidenum">
              <a:rPr lang="en-US" altLang="en-US" sz="1200"/>
              <a:pPr/>
              <a:t>47</a:t>
            </a:fld>
            <a:endParaRPr lang="en-US" alt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93C44033-0972-4AA3-B6D3-253EF20ED7C8}" type="slidenum">
              <a:rPr lang="en-US" altLang="en-US" sz="1200"/>
              <a:pPr/>
              <a:t>48</a:t>
            </a:fld>
            <a:endParaRPr lang="en-US" alt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93C44033-0972-4AA3-B6D3-253EF20ED7C8}" type="slidenum">
              <a:rPr lang="en-US" altLang="en-US" sz="1200"/>
              <a:pPr/>
              <a:t>49</a:t>
            </a:fld>
            <a:endParaRPr lang="en-US" alt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5</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93C44033-0972-4AA3-B6D3-253EF20ED7C8}" type="slidenum">
              <a:rPr lang="en-US" altLang="en-US" sz="1200"/>
              <a:pPr/>
              <a:t>50</a:t>
            </a:fld>
            <a:endParaRPr lang="en-US" alt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93C44033-0972-4AA3-B6D3-253EF20ED7C8}" type="slidenum">
              <a:rPr lang="en-US" altLang="en-US" sz="1200"/>
              <a:pPr/>
              <a:t>51</a:t>
            </a:fld>
            <a:endParaRPr lang="en-US" alt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93C44033-0972-4AA3-B6D3-253EF20ED7C8}" type="slidenum">
              <a:rPr lang="en-US" altLang="en-US" sz="1200"/>
              <a:pPr/>
              <a:t>52</a:t>
            </a:fld>
            <a:endParaRPr lang="en-US" alt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53</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93C44033-0972-4AA3-B6D3-253EF20ED7C8}" type="slidenum">
              <a:rPr lang="en-US" altLang="en-US" sz="1200"/>
              <a:pPr/>
              <a:t>54</a:t>
            </a:fld>
            <a:endParaRPr lang="en-US" alt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55</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93C44033-0972-4AA3-B6D3-253EF20ED7C8}" type="slidenum">
              <a:rPr lang="en-US" altLang="en-US" sz="1200"/>
              <a:pPr/>
              <a:t>56</a:t>
            </a:fld>
            <a:endParaRPr lang="en-US" alt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57</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6</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7</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8</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9</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28"/>
          <p:cNvSpPr>
            <a:spLocks noChangeArrowheads="1"/>
          </p:cNvSpPr>
          <p:nvPr userDrawn="1"/>
        </p:nvSpPr>
        <p:spPr bwMode="auto">
          <a:xfrm flipV="1">
            <a:off x="0" y="1606550"/>
            <a:ext cx="9144000" cy="2965450"/>
          </a:xfrm>
          <a:prstGeom prst="rect">
            <a:avLst/>
          </a:prstGeom>
          <a:solidFill>
            <a:srgbClr val="FFBAB3">
              <a:alpha val="24706"/>
            </a:srgbClr>
          </a:solidFill>
          <a:ln>
            <a:noFill/>
          </a:ln>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endParaRPr lang="en-US" altLang="en-US"/>
          </a:p>
        </p:txBody>
      </p:sp>
      <p:grpSp>
        <p:nvGrpSpPr>
          <p:cNvPr id="3" name="Group 30"/>
          <p:cNvGrpSpPr>
            <a:grpSpLocks/>
          </p:cNvGrpSpPr>
          <p:nvPr/>
        </p:nvGrpSpPr>
        <p:grpSpPr bwMode="auto">
          <a:xfrm>
            <a:off x="0" y="669925"/>
            <a:ext cx="9144000" cy="952500"/>
            <a:chOff x="248" y="648"/>
            <a:chExt cx="5304" cy="600"/>
          </a:xfrm>
        </p:grpSpPr>
        <p:sp>
          <p:nvSpPr>
            <p:cNvPr id="4" name="Rectangle 13"/>
            <p:cNvSpPr>
              <a:spLocks noChangeArrowheads="1"/>
            </p:cNvSpPr>
            <p:nvPr userDrawn="1"/>
          </p:nvSpPr>
          <p:spPr bwMode="auto">
            <a:xfrm>
              <a:off x="248" y="648"/>
              <a:ext cx="5304" cy="300"/>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5" name="Rectangle 14"/>
            <p:cNvSpPr>
              <a:spLocks noChangeArrowheads="1"/>
            </p:cNvSpPr>
            <p:nvPr userDrawn="1"/>
          </p:nvSpPr>
          <p:spPr bwMode="auto">
            <a:xfrm>
              <a:off x="248" y="948"/>
              <a:ext cx="5304" cy="30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endParaRPr lang="en-US" altLang="en-US"/>
            </a:p>
          </p:txBody>
        </p:sp>
      </p:grpSp>
      <p:grpSp>
        <p:nvGrpSpPr>
          <p:cNvPr id="6" name="Group 54"/>
          <p:cNvGrpSpPr>
            <a:grpSpLocks/>
          </p:cNvGrpSpPr>
          <p:nvPr userDrawn="1"/>
        </p:nvGrpSpPr>
        <p:grpSpPr bwMode="auto">
          <a:xfrm>
            <a:off x="1066800" y="0"/>
            <a:ext cx="901700" cy="6858000"/>
            <a:chOff x="672" y="238"/>
            <a:chExt cx="568" cy="3811"/>
          </a:xfrm>
        </p:grpSpPr>
        <p:sp>
          <p:nvSpPr>
            <p:cNvPr id="7" name="Rectangle 15"/>
            <p:cNvSpPr>
              <a:spLocks noChangeArrowheads="1"/>
            </p:cNvSpPr>
            <p:nvPr/>
          </p:nvSpPr>
          <p:spPr bwMode="auto">
            <a:xfrm rot="5400000">
              <a:off x="-808" y="2002"/>
              <a:ext cx="3811" cy="284"/>
            </a:xfrm>
            <a:prstGeom prst="rect">
              <a:avLst/>
            </a:prstGeom>
            <a:solidFill>
              <a:srgbClr val="9D8D85">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solidFill>
                  <a:srgbClr val="9D8D85"/>
                </a:solidFill>
                <a:ea typeface="ヒラギノ角ゴ Pro W3" pitchFamily="1" charset="-128"/>
              </a:endParaRPr>
            </a:p>
          </p:txBody>
        </p:sp>
        <p:sp>
          <p:nvSpPr>
            <p:cNvPr id="8" name="Rectangle 16"/>
            <p:cNvSpPr>
              <a:spLocks noChangeArrowheads="1"/>
            </p:cNvSpPr>
            <p:nvPr/>
          </p:nvSpPr>
          <p:spPr bwMode="auto">
            <a:xfrm rot="5400000">
              <a:off x="-1089" y="1999"/>
              <a:ext cx="3805" cy="283"/>
            </a:xfrm>
            <a:prstGeom prst="rect">
              <a:avLst/>
            </a:prstGeom>
            <a:solidFill>
              <a:srgbClr val="938F8F">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p>
          </p:txBody>
        </p:sp>
      </p:grpSp>
      <p:sp>
        <p:nvSpPr>
          <p:cNvPr id="9" name="Rectangle 17"/>
          <p:cNvSpPr>
            <a:spLocks noChangeArrowheads="1"/>
          </p:cNvSpPr>
          <p:nvPr/>
        </p:nvSpPr>
        <p:spPr bwMode="auto">
          <a:xfrm rot="5400000">
            <a:off x="1504950" y="681038"/>
            <a:ext cx="476250" cy="450850"/>
          </a:xfrm>
          <a:prstGeom prst="rect">
            <a:avLst/>
          </a:prstGeom>
          <a:solidFill>
            <a:schemeClr val="bg1">
              <a:alpha val="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0" name="Rectangle 19"/>
          <p:cNvSpPr>
            <a:spLocks noChangeArrowheads="1"/>
          </p:cNvSpPr>
          <p:nvPr/>
        </p:nvSpPr>
        <p:spPr bwMode="auto">
          <a:xfrm rot="5400000">
            <a:off x="1054100" y="681038"/>
            <a:ext cx="476250" cy="450850"/>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1" name="Rectangle 22"/>
          <p:cNvSpPr>
            <a:spLocks noChangeArrowheads="1"/>
          </p:cNvSpPr>
          <p:nvPr/>
        </p:nvSpPr>
        <p:spPr bwMode="auto">
          <a:xfrm rot="5400000">
            <a:off x="1504950" y="1158875"/>
            <a:ext cx="476250" cy="450850"/>
          </a:xfrm>
          <a:prstGeom prst="rect">
            <a:avLst/>
          </a:prstGeom>
          <a:solidFill>
            <a:schemeClr val="bg1">
              <a:alpha val="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2" name="Rectangle 23"/>
          <p:cNvSpPr>
            <a:spLocks noChangeArrowheads="1"/>
          </p:cNvSpPr>
          <p:nvPr/>
        </p:nvSpPr>
        <p:spPr bwMode="auto">
          <a:xfrm rot="5400000">
            <a:off x="1054100" y="1158875"/>
            <a:ext cx="476250" cy="450850"/>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91200" y="5638991"/>
            <a:ext cx="3048000" cy="652272"/>
          </a:xfrm>
          <a:prstGeom prst="rect">
            <a:avLst/>
          </a:prstGeom>
        </p:spPr>
      </p:pic>
    </p:spTree>
    <p:extLst>
      <p:ext uri="{BB962C8B-B14F-4D97-AF65-F5344CB8AC3E}">
        <p14:creationId xmlns:p14="http://schemas.microsoft.com/office/powerpoint/2010/main" val="5688919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7"/>
          <p:cNvSpPr>
            <a:spLocks noGrp="1" noChangeArrowheads="1"/>
          </p:cNvSpPr>
          <p:nvPr>
            <p:ph type="sldNum" sz="quarter" idx="10"/>
          </p:nvPr>
        </p:nvSpPr>
        <p:spPr>
          <a:ln/>
        </p:spPr>
        <p:txBody>
          <a:bodyPr/>
          <a:lstStyle>
            <a:lvl1pPr>
              <a:defRPr/>
            </a:lvl1pPr>
          </a:lstStyle>
          <a:p>
            <a:pPr>
              <a:defRPr/>
            </a:pPr>
            <a:fld id="{F16EB26A-6972-41D6-9AD4-AD340A2CBBB9}" type="slidenum">
              <a:rPr lang="en-US"/>
              <a:pPr>
                <a:defRPr/>
              </a:pPr>
              <a:t>‹#›</a:t>
            </a:fld>
            <a:endParaRPr lang="en-US" sz="1400"/>
          </a:p>
        </p:txBody>
      </p:sp>
    </p:spTree>
    <p:extLst>
      <p:ext uri="{BB962C8B-B14F-4D97-AF65-F5344CB8AC3E}">
        <p14:creationId xmlns:p14="http://schemas.microsoft.com/office/powerpoint/2010/main" val="99953397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67550" y="0"/>
            <a:ext cx="2076450" cy="4495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0"/>
            <a:ext cx="6076950" cy="4495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7"/>
          <p:cNvSpPr>
            <a:spLocks noGrp="1" noChangeArrowheads="1"/>
          </p:cNvSpPr>
          <p:nvPr>
            <p:ph type="sldNum" sz="quarter" idx="10"/>
          </p:nvPr>
        </p:nvSpPr>
        <p:spPr>
          <a:ln/>
        </p:spPr>
        <p:txBody>
          <a:bodyPr/>
          <a:lstStyle>
            <a:lvl1pPr>
              <a:defRPr/>
            </a:lvl1pPr>
          </a:lstStyle>
          <a:p>
            <a:pPr>
              <a:defRPr/>
            </a:pPr>
            <a:fld id="{14ADBA6A-05C6-4E96-8E1E-3BDE57DF0C94}" type="slidenum">
              <a:rPr lang="en-US"/>
              <a:pPr>
                <a:defRPr/>
              </a:pPr>
              <a:t>‹#›</a:t>
            </a:fld>
            <a:endParaRPr lang="en-US" sz="1400"/>
          </a:p>
        </p:txBody>
      </p:sp>
    </p:spTree>
    <p:extLst>
      <p:ext uri="{BB962C8B-B14F-4D97-AF65-F5344CB8AC3E}">
        <p14:creationId xmlns:p14="http://schemas.microsoft.com/office/powerpoint/2010/main" val="1570120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7"/>
          <p:cNvSpPr>
            <a:spLocks noGrp="1" noChangeArrowheads="1"/>
          </p:cNvSpPr>
          <p:nvPr>
            <p:ph type="sldNum" sz="quarter" idx="10"/>
          </p:nvPr>
        </p:nvSpPr>
        <p:spPr>
          <a:ln/>
        </p:spPr>
        <p:txBody>
          <a:bodyPr/>
          <a:lstStyle>
            <a:lvl1pPr>
              <a:defRPr baseline="0">
                <a:solidFill>
                  <a:srgbClr val="A51A17"/>
                </a:solidFill>
              </a:defRPr>
            </a:lvl1pPr>
          </a:lstStyle>
          <a:p>
            <a:pPr>
              <a:defRPr/>
            </a:pPr>
            <a:fld id="{36109281-D1F2-4DBC-AFD8-E434C5B97191}" type="slidenum">
              <a:rPr lang="en-US" smtClean="0"/>
              <a:pPr>
                <a:defRPr/>
              </a:pPr>
              <a:t>‹#›</a:t>
            </a:fld>
            <a:endParaRPr lang="en-US" sz="1400" dirty="0"/>
          </a:p>
        </p:txBody>
      </p:sp>
    </p:spTree>
    <p:extLst>
      <p:ext uri="{BB962C8B-B14F-4D97-AF65-F5344CB8AC3E}">
        <p14:creationId xmlns:p14="http://schemas.microsoft.com/office/powerpoint/2010/main" val="22119373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7"/>
          <p:cNvSpPr>
            <a:spLocks noGrp="1" noChangeArrowheads="1"/>
          </p:cNvSpPr>
          <p:nvPr>
            <p:ph type="sldNum" sz="quarter" idx="10"/>
          </p:nvPr>
        </p:nvSpPr>
        <p:spPr>
          <a:ln/>
        </p:spPr>
        <p:txBody>
          <a:bodyPr/>
          <a:lstStyle>
            <a:lvl1pPr>
              <a:defRPr/>
            </a:lvl1pPr>
          </a:lstStyle>
          <a:p>
            <a:pPr>
              <a:defRPr/>
            </a:pPr>
            <a:fld id="{01D1A30C-9D37-4C7B-ACB8-0F89742B396D}" type="slidenum">
              <a:rPr lang="en-US"/>
              <a:pPr>
                <a:defRPr/>
              </a:pPr>
              <a:t>‹#›</a:t>
            </a:fld>
            <a:endParaRPr lang="en-US" sz="1400"/>
          </a:p>
        </p:txBody>
      </p:sp>
    </p:spTree>
    <p:extLst>
      <p:ext uri="{BB962C8B-B14F-4D97-AF65-F5344CB8AC3E}">
        <p14:creationId xmlns:p14="http://schemas.microsoft.com/office/powerpoint/2010/main" val="190348772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143000"/>
            <a:ext cx="40767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67300" y="1143000"/>
            <a:ext cx="40767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7"/>
          <p:cNvSpPr>
            <a:spLocks noGrp="1" noChangeArrowheads="1"/>
          </p:cNvSpPr>
          <p:nvPr>
            <p:ph type="sldNum" sz="quarter" idx="10"/>
          </p:nvPr>
        </p:nvSpPr>
        <p:spPr>
          <a:ln/>
        </p:spPr>
        <p:txBody>
          <a:bodyPr/>
          <a:lstStyle>
            <a:lvl1pPr>
              <a:defRPr/>
            </a:lvl1pPr>
          </a:lstStyle>
          <a:p>
            <a:pPr>
              <a:defRPr/>
            </a:pPr>
            <a:fld id="{DE226CA3-BE71-4C38-BE50-AE24046D66AE}" type="slidenum">
              <a:rPr lang="en-US"/>
              <a:pPr>
                <a:defRPr/>
              </a:pPr>
              <a:t>‹#›</a:t>
            </a:fld>
            <a:endParaRPr lang="en-US" sz="1400"/>
          </a:p>
        </p:txBody>
      </p:sp>
    </p:spTree>
    <p:extLst>
      <p:ext uri="{BB962C8B-B14F-4D97-AF65-F5344CB8AC3E}">
        <p14:creationId xmlns:p14="http://schemas.microsoft.com/office/powerpoint/2010/main" val="201198920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7"/>
          <p:cNvSpPr>
            <a:spLocks noGrp="1" noChangeArrowheads="1"/>
          </p:cNvSpPr>
          <p:nvPr>
            <p:ph type="sldNum" sz="quarter" idx="10"/>
          </p:nvPr>
        </p:nvSpPr>
        <p:spPr>
          <a:ln/>
        </p:spPr>
        <p:txBody>
          <a:bodyPr/>
          <a:lstStyle>
            <a:lvl1pPr>
              <a:defRPr/>
            </a:lvl1pPr>
          </a:lstStyle>
          <a:p>
            <a:pPr>
              <a:defRPr/>
            </a:pPr>
            <a:fld id="{FBF8B41C-9440-4D6E-99B7-4E7AF97A85D3}" type="slidenum">
              <a:rPr lang="en-US"/>
              <a:pPr>
                <a:defRPr/>
              </a:pPr>
              <a:t>‹#›</a:t>
            </a:fld>
            <a:endParaRPr lang="en-US" sz="1400"/>
          </a:p>
        </p:txBody>
      </p:sp>
    </p:spTree>
    <p:extLst>
      <p:ext uri="{BB962C8B-B14F-4D97-AF65-F5344CB8AC3E}">
        <p14:creationId xmlns:p14="http://schemas.microsoft.com/office/powerpoint/2010/main" val="176473322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7"/>
          <p:cNvSpPr>
            <a:spLocks noGrp="1" noChangeArrowheads="1"/>
          </p:cNvSpPr>
          <p:nvPr>
            <p:ph type="sldNum" sz="quarter" idx="10"/>
          </p:nvPr>
        </p:nvSpPr>
        <p:spPr>
          <a:ln/>
        </p:spPr>
        <p:txBody>
          <a:bodyPr/>
          <a:lstStyle>
            <a:lvl1pPr>
              <a:defRPr/>
            </a:lvl1pPr>
          </a:lstStyle>
          <a:p>
            <a:pPr>
              <a:defRPr/>
            </a:pPr>
            <a:fld id="{4331D694-BAD3-455C-8F0E-91E77E050509}" type="slidenum">
              <a:rPr lang="en-US"/>
              <a:pPr>
                <a:defRPr/>
              </a:pPr>
              <a:t>‹#›</a:t>
            </a:fld>
            <a:endParaRPr lang="en-US" sz="1400"/>
          </a:p>
        </p:txBody>
      </p:sp>
    </p:spTree>
    <p:extLst>
      <p:ext uri="{BB962C8B-B14F-4D97-AF65-F5344CB8AC3E}">
        <p14:creationId xmlns:p14="http://schemas.microsoft.com/office/powerpoint/2010/main" val="28915697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7"/>
          <p:cNvSpPr>
            <a:spLocks noGrp="1" noChangeArrowheads="1"/>
          </p:cNvSpPr>
          <p:nvPr>
            <p:ph type="sldNum" sz="quarter" idx="10"/>
          </p:nvPr>
        </p:nvSpPr>
        <p:spPr>
          <a:ln/>
        </p:spPr>
        <p:txBody>
          <a:bodyPr/>
          <a:lstStyle>
            <a:lvl1pPr>
              <a:defRPr/>
            </a:lvl1pPr>
          </a:lstStyle>
          <a:p>
            <a:pPr>
              <a:defRPr/>
            </a:pPr>
            <a:fld id="{9EA3D249-BA46-4EA5-AB6F-5D67C9417617}" type="slidenum">
              <a:rPr lang="en-US"/>
              <a:pPr>
                <a:defRPr/>
              </a:pPr>
              <a:t>‹#›</a:t>
            </a:fld>
            <a:endParaRPr lang="en-US" sz="1400"/>
          </a:p>
        </p:txBody>
      </p:sp>
    </p:spTree>
    <p:extLst>
      <p:ext uri="{BB962C8B-B14F-4D97-AF65-F5344CB8AC3E}">
        <p14:creationId xmlns:p14="http://schemas.microsoft.com/office/powerpoint/2010/main" val="2277326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7"/>
          <p:cNvSpPr>
            <a:spLocks noGrp="1" noChangeArrowheads="1"/>
          </p:cNvSpPr>
          <p:nvPr>
            <p:ph type="sldNum" sz="quarter" idx="10"/>
          </p:nvPr>
        </p:nvSpPr>
        <p:spPr>
          <a:ln/>
        </p:spPr>
        <p:txBody>
          <a:bodyPr/>
          <a:lstStyle>
            <a:lvl1pPr>
              <a:defRPr/>
            </a:lvl1pPr>
          </a:lstStyle>
          <a:p>
            <a:pPr>
              <a:defRPr/>
            </a:pPr>
            <a:fld id="{DC6EE52B-91C9-4EE6-9D63-383479F5BF86}" type="slidenum">
              <a:rPr lang="en-US"/>
              <a:pPr>
                <a:defRPr/>
              </a:pPr>
              <a:t>‹#›</a:t>
            </a:fld>
            <a:endParaRPr lang="en-US" sz="1400"/>
          </a:p>
        </p:txBody>
      </p:sp>
    </p:spTree>
    <p:extLst>
      <p:ext uri="{BB962C8B-B14F-4D97-AF65-F5344CB8AC3E}">
        <p14:creationId xmlns:p14="http://schemas.microsoft.com/office/powerpoint/2010/main" val="382060931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7"/>
          <p:cNvSpPr>
            <a:spLocks noGrp="1" noChangeArrowheads="1"/>
          </p:cNvSpPr>
          <p:nvPr>
            <p:ph type="sldNum" sz="quarter" idx="10"/>
          </p:nvPr>
        </p:nvSpPr>
        <p:spPr>
          <a:ln/>
        </p:spPr>
        <p:txBody>
          <a:bodyPr/>
          <a:lstStyle>
            <a:lvl1pPr>
              <a:defRPr/>
            </a:lvl1pPr>
          </a:lstStyle>
          <a:p>
            <a:pPr>
              <a:defRPr/>
            </a:pPr>
            <a:fld id="{088A144B-B30F-4C2F-B71E-09FBEF06C584}" type="slidenum">
              <a:rPr lang="en-US"/>
              <a:pPr>
                <a:defRPr/>
              </a:pPr>
              <a:t>‹#›</a:t>
            </a:fld>
            <a:endParaRPr lang="en-US" sz="1400"/>
          </a:p>
        </p:txBody>
      </p:sp>
    </p:spTree>
    <p:extLst>
      <p:ext uri="{BB962C8B-B14F-4D97-AF65-F5344CB8AC3E}">
        <p14:creationId xmlns:p14="http://schemas.microsoft.com/office/powerpoint/2010/main" val="40013188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Grp="1" noChangeArrowheads="1"/>
          </p:cNvSpPr>
          <p:nvPr>
            <p:ph type="title"/>
          </p:nvPr>
        </p:nvSpPr>
        <p:spPr bwMode="auto">
          <a:xfrm>
            <a:off x="876300" y="838200"/>
            <a:ext cx="7391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027" name="Rectangle 8"/>
          <p:cNvSpPr>
            <a:spLocks noGrp="1" noChangeArrowheads="1"/>
          </p:cNvSpPr>
          <p:nvPr>
            <p:ph type="body" idx="1"/>
          </p:nvPr>
        </p:nvSpPr>
        <p:spPr bwMode="auto">
          <a:xfrm>
            <a:off x="838200" y="1447800"/>
            <a:ext cx="8305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61" name="Rectangle 37"/>
          <p:cNvSpPr>
            <a:spLocks noGrp="1" noChangeArrowheads="1"/>
          </p:cNvSpPr>
          <p:nvPr>
            <p:ph type="sldNum" sz="quarter" idx="4"/>
          </p:nvPr>
        </p:nvSpPr>
        <p:spPr bwMode="auto">
          <a:xfrm>
            <a:off x="533400" y="6534150"/>
            <a:ext cx="3683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900">
                <a:solidFill>
                  <a:srgbClr val="A51A17"/>
                </a:solidFill>
              </a:defRPr>
            </a:lvl1pPr>
          </a:lstStyle>
          <a:p>
            <a:pPr>
              <a:defRPr/>
            </a:pPr>
            <a:fld id="{FA302AA0-3854-497D-9F40-D80CC7B722CF}" type="slidenum">
              <a:rPr lang="en-US" smtClean="0"/>
              <a:pPr>
                <a:defRPr/>
              </a:pPr>
              <a:t>‹#›</a:t>
            </a:fld>
            <a:endParaRPr lang="en-US" sz="1400" dirty="0"/>
          </a:p>
        </p:txBody>
      </p:sp>
      <p:sp>
        <p:nvSpPr>
          <p:cNvPr id="1029" name="Rectangle 47"/>
          <p:cNvSpPr>
            <a:spLocks noChangeArrowheads="1"/>
          </p:cNvSpPr>
          <p:nvPr userDrawn="1"/>
        </p:nvSpPr>
        <p:spPr bwMode="auto">
          <a:xfrm>
            <a:off x="0" y="0"/>
            <a:ext cx="9144000" cy="476250"/>
          </a:xfrm>
          <a:prstGeom prst="rect">
            <a:avLst/>
          </a:prstGeom>
          <a:solidFill>
            <a:schemeClr val="bg1">
              <a:lumMod val="65000"/>
            </a:schemeClr>
          </a:solidFill>
          <a:ln>
            <a:noFill/>
          </a:ln>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030" name="Rectangle 48"/>
          <p:cNvSpPr>
            <a:spLocks noChangeArrowheads="1"/>
          </p:cNvSpPr>
          <p:nvPr userDrawn="1"/>
        </p:nvSpPr>
        <p:spPr bwMode="auto">
          <a:xfrm>
            <a:off x="0" y="476250"/>
            <a:ext cx="9144000" cy="476250"/>
          </a:xfrm>
          <a:prstGeom prst="rect">
            <a:avLst/>
          </a:prstGeom>
          <a:solidFill>
            <a:srgbClr val="A51A17"/>
          </a:solidFill>
          <a:ln>
            <a:noFill/>
          </a:ln>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endParaRPr lang="en-US" altLang="en-US"/>
          </a:p>
        </p:txBody>
      </p:sp>
      <p:grpSp>
        <p:nvGrpSpPr>
          <p:cNvPr id="1031" name="Group 49"/>
          <p:cNvGrpSpPr>
            <a:grpSpLocks/>
          </p:cNvGrpSpPr>
          <p:nvPr userDrawn="1"/>
        </p:nvGrpSpPr>
        <p:grpSpPr bwMode="auto">
          <a:xfrm>
            <a:off x="0" y="0"/>
            <a:ext cx="901700" cy="6858000"/>
            <a:chOff x="672" y="238"/>
            <a:chExt cx="568" cy="3811"/>
          </a:xfrm>
        </p:grpSpPr>
        <p:sp>
          <p:nvSpPr>
            <p:cNvPr id="1037" name="Rectangle 50"/>
            <p:cNvSpPr>
              <a:spLocks noChangeArrowheads="1"/>
            </p:cNvSpPr>
            <p:nvPr/>
          </p:nvSpPr>
          <p:spPr bwMode="auto">
            <a:xfrm rot="5400000">
              <a:off x="-808" y="2002"/>
              <a:ext cx="3811" cy="284"/>
            </a:xfrm>
            <a:prstGeom prst="rect">
              <a:avLst/>
            </a:prstGeom>
            <a:solidFill>
              <a:srgbClr val="A08284">
                <a:alpha val="2470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038" name="Rectangle 51"/>
            <p:cNvSpPr>
              <a:spLocks noChangeArrowheads="1"/>
            </p:cNvSpPr>
            <p:nvPr/>
          </p:nvSpPr>
          <p:spPr bwMode="auto">
            <a:xfrm rot="5400000">
              <a:off x="-1089" y="1999"/>
              <a:ext cx="3805" cy="283"/>
            </a:xfrm>
            <a:prstGeom prst="rect">
              <a:avLst/>
            </a:prstGeom>
            <a:solidFill>
              <a:srgbClr val="938F8F">
                <a:alpha val="1490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p>
          </p:txBody>
        </p:sp>
      </p:grpSp>
      <p:sp>
        <p:nvSpPr>
          <p:cNvPr id="1032" name="Rectangle 52"/>
          <p:cNvSpPr>
            <a:spLocks noChangeArrowheads="1"/>
          </p:cNvSpPr>
          <p:nvPr userDrawn="1"/>
        </p:nvSpPr>
        <p:spPr bwMode="auto">
          <a:xfrm rot="5400000">
            <a:off x="438150" y="12700"/>
            <a:ext cx="476250" cy="450850"/>
          </a:xfrm>
          <a:prstGeom prst="rect">
            <a:avLst/>
          </a:prstGeom>
          <a:solidFill>
            <a:schemeClr val="bg1">
              <a:alpha val="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033" name="Rectangle 53"/>
          <p:cNvSpPr>
            <a:spLocks noChangeArrowheads="1"/>
          </p:cNvSpPr>
          <p:nvPr userDrawn="1"/>
        </p:nvSpPr>
        <p:spPr bwMode="auto">
          <a:xfrm rot="5400000">
            <a:off x="-12700" y="12700"/>
            <a:ext cx="476250" cy="450850"/>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034" name="Rectangle 54"/>
          <p:cNvSpPr>
            <a:spLocks noChangeArrowheads="1"/>
          </p:cNvSpPr>
          <p:nvPr userDrawn="1"/>
        </p:nvSpPr>
        <p:spPr bwMode="auto">
          <a:xfrm rot="5400000">
            <a:off x="438150" y="490538"/>
            <a:ext cx="476250" cy="450850"/>
          </a:xfrm>
          <a:prstGeom prst="rect">
            <a:avLst/>
          </a:prstGeom>
          <a:solidFill>
            <a:schemeClr val="bg1">
              <a:alpha val="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035" name="Rectangle 55"/>
          <p:cNvSpPr>
            <a:spLocks noChangeArrowheads="1"/>
          </p:cNvSpPr>
          <p:nvPr userDrawn="1"/>
        </p:nvSpPr>
        <p:spPr bwMode="auto">
          <a:xfrm rot="5400000">
            <a:off x="-12700" y="490538"/>
            <a:ext cx="476250" cy="450850"/>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pic>
        <p:nvPicPr>
          <p:cNvPr id="2" name="Picture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743700" y="6214516"/>
            <a:ext cx="2057400" cy="440284"/>
          </a:xfrm>
          <a:prstGeom prst="rect">
            <a:avLst/>
          </a:prstGeom>
        </p:spPr>
      </p:pic>
    </p:spTree>
  </p:cSld>
  <p:clrMap bg1="lt1" tx1="dk1" bg2="lt2" tx2="dk2" accent1="accent1" accent2="accent2" accent3="accent3" accent4="accent4" accent5="accent5" accent6="accent6" hlink="hlink" folHlink="folHlink"/>
  <p:sldLayoutIdLst>
    <p:sldLayoutId id="2147483731"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3200">
          <a:solidFill>
            <a:srgbClr val="9D8D85"/>
          </a:solidFill>
          <a:latin typeface="+mj-lt"/>
          <a:ea typeface="+mj-ea"/>
          <a:cs typeface="+mj-cs"/>
        </a:defRPr>
      </a:lvl1pPr>
      <a:lvl2pPr algn="l" rtl="0" eaLnBrk="0" fontAlgn="base" hangingPunct="0">
        <a:spcBef>
          <a:spcPct val="0"/>
        </a:spcBef>
        <a:spcAft>
          <a:spcPct val="0"/>
        </a:spcAft>
        <a:defRPr sz="3200">
          <a:solidFill>
            <a:srgbClr val="9D8D85"/>
          </a:solidFill>
          <a:latin typeface="Arial" charset="0"/>
          <a:ea typeface="ＭＳ Ｐゴシック" pitchFamily="1" charset="-128"/>
        </a:defRPr>
      </a:lvl2pPr>
      <a:lvl3pPr algn="l" rtl="0" eaLnBrk="0" fontAlgn="base" hangingPunct="0">
        <a:spcBef>
          <a:spcPct val="0"/>
        </a:spcBef>
        <a:spcAft>
          <a:spcPct val="0"/>
        </a:spcAft>
        <a:defRPr sz="3200">
          <a:solidFill>
            <a:srgbClr val="9D8D85"/>
          </a:solidFill>
          <a:latin typeface="Arial" charset="0"/>
          <a:ea typeface="ＭＳ Ｐゴシック" pitchFamily="1" charset="-128"/>
        </a:defRPr>
      </a:lvl3pPr>
      <a:lvl4pPr algn="l" rtl="0" eaLnBrk="0" fontAlgn="base" hangingPunct="0">
        <a:spcBef>
          <a:spcPct val="0"/>
        </a:spcBef>
        <a:spcAft>
          <a:spcPct val="0"/>
        </a:spcAft>
        <a:defRPr sz="3200">
          <a:solidFill>
            <a:srgbClr val="9D8D85"/>
          </a:solidFill>
          <a:latin typeface="Arial" charset="0"/>
          <a:ea typeface="ＭＳ Ｐゴシック" pitchFamily="1" charset="-128"/>
        </a:defRPr>
      </a:lvl4pPr>
      <a:lvl5pPr algn="l" rtl="0" eaLnBrk="0" fontAlgn="base" hangingPunct="0">
        <a:spcBef>
          <a:spcPct val="0"/>
        </a:spcBef>
        <a:spcAft>
          <a:spcPct val="0"/>
        </a:spcAft>
        <a:defRPr sz="3200">
          <a:solidFill>
            <a:srgbClr val="9D8D85"/>
          </a:solidFill>
          <a:latin typeface="Arial" charset="0"/>
          <a:ea typeface="ＭＳ Ｐゴシック" pitchFamily="1" charset="-128"/>
        </a:defRPr>
      </a:lvl5pPr>
      <a:lvl6pPr marL="457200" algn="l" rtl="0" fontAlgn="base">
        <a:spcBef>
          <a:spcPct val="0"/>
        </a:spcBef>
        <a:spcAft>
          <a:spcPct val="0"/>
        </a:spcAft>
        <a:defRPr sz="3200">
          <a:solidFill>
            <a:srgbClr val="9D8D85"/>
          </a:solidFill>
          <a:latin typeface="Arial" charset="0"/>
          <a:ea typeface="ＭＳ Ｐゴシック" pitchFamily="1" charset="-128"/>
        </a:defRPr>
      </a:lvl6pPr>
      <a:lvl7pPr marL="914400" algn="l" rtl="0" fontAlgn="base">
        <a:spcBef>
          <a:spcPct val="0"/>
        </a:spcBef>
        <a:spcAft>
          <a:spcPct val="0"/>
        </a:spcAft>
        <a:defRPr sz="3200">
          <a:solidFill>
            <a:srgbClr val="9D8D85"/>
          </a:solidFill>
          <a:latin typeface="Arial" charset="0"/>
          <a:ea typeface="ＭＳ Ｐゴシック" pitchFamily="1" charset="-128"/>
        </a:defRPr>
      </a:lvl7pPr>
      <a:lvl8pPr marL="1371600" algn="l" rtl="0" fontAlgn="base">
        <a:spcBef>
          <a:spcPct val="0"/>
        </a:spcBef>
        <a:spcAft>
          <a:spcPct val="0"/>
        </a:spcAft>
        <a:defRPr sz="3200">
          <a:solidFill>
            <a:srgbClr val="9D8D85"/>
          </a:solidFill>
          <a:latin typeface="Arial" charset="0"/>
          <a:ea typeface="ＭＳ Ｐゴシック" pitchFamily="1" charset="-128"/>
        </a:defRPr>
      </a:lvl8pPr>
      <a:lvl9pPr marL="1828800" algn="l" rtl="0" fontAlgn="base">
        <a:spcBef>
          <a:spcPct val="0"/>
        </a:spcBef>
        <a:spcAft>
          <a:spcPct val="0"/>
        </a:spcAft>
        <a:defRPr sz="3200">
          <a:solidFill>
            <a:srgbClr val="9D8D85"/>
          </a:solidFill>
          <a:latin typeface="Arial" charset="0"/>
          <a:ea typeface="ＭＳ Ｐゴシック" pitchFamily="1" charset="-128"/>
        </a:defRPr>
      </a:lvl9pPr>
    </p:titleStyle>
    <p:bodyStyle>
      <a:lvl1pPr marL="228600" indent="-228600" algn="l" rtl="0" eaLnBrk="0" fontAlgn="base" hangingPunct="0">
        <a:spcBef>
          <a:spcPct val="20000"/>
        </a:spcBef>
        <a:spcAft>
          <a:spcPct val="0"/>
        </a:spcAft>
        <a:buChar char="•"/>
        <a:defRPr sz="3200" baseline="0">
          <a:solidFill>
            <a:schemeClr val="tx1"/>
          </a:solidFill>
          <a:latin typeface="+mn-lt"/>
          <a:ea typeface="+mn-ea"/>
          <a:cs typeface="+mn-cs"/>
        </a:defRPr>
      </a:lvl1pPr>
      <a:lvl2pPr marL="635000" indent="-177800" algn="l" rtl="0" eaLnBrk="0" fontAlgn="base" hangingPunct="0">
        <a:spcBef>
          <a:spcPct val="20000"/>
        </a:spcBef>
        <a:spcAft>
          <a:spcPct val="0"/>
        </a:spcAft>
        <a:buChar char="•"/>
        <a:defRPr sz="2800" baseline="0">
          <a:solidFill>
            <a:schemeClr val="tx1"/>
          </a:solidFill>
          <a:latin typeface="+mn-lt"/>
          <a:ea typeface="+mn-ea"/>
        </a:defRPr>
      </a:lvl2pPr>
      <a:lvl3pPr marL="1092200" indent="-177800" algn="l" rtl="0" eaLnBrk="0" fontAlgn="base" hangingPunct="0">
        <a:spcBef>
          <a:spcPct val="20000"/>
        </a:spcBef>
        <a:spcAft>
          <a:spcPct val="0"/>
        </a:spcAft>
        <a:buChar char="•"/>
        <a:defRPr sz="2400" baseline="0">
          <a:solidFill>
            <a:schemeClr val="tx1"/>
          </a:solidFill>
          <a:latin typeface="+mn-lt"/>
          <a:ea typeface="+mn-ea"/>
        </a:defRPr>
      </a:lvl3pPr>
      <a:lvl4pPr marL="1549400" indent="-177800" algn="l" rtl="0" eaLnBrk="0" fontAlgn="base" hangingPunct="0">
        <a:spcBef>
          <a:spcPct val="20000"/>
        </a:spcBef>
        <a:spcAft>
          <a:spcPct val="0"/>
        </a:spcAft>
        <a:buChar char="•"/>
        <a:defRPr sz="2000" baseline="0">
          <a:solidFill>
            <a:schemeClr val="tx1"/>
          </a:solidFill>
          <a:latin typeface="+mn-lt"/>
          <a:ea typeface="+mn-ea"/>
        </a:defRPr>
      </a:lvl4pPr>
      <a:lvl5pPr marL="2006600" indent="-177800" algn="l" rtl="0" eaLnBrk="0" fontAlgn="base" hangingPunct="0">
        <a:spcBef>
          <a:spcPct val="20000"/>
        </a:spcBef>
        <a:spcAft>
          <a:spcPct val="0"/>
        </a:spcAft>
        <a:buChar char="•"/>
        <a:defRPr sz="2000" baseline="0">
          <a:solidFill>
            <a:schemeClr val="tx1"/>
          </a:solidFill>
          <a:latin typeface="+mn-lt"/>
          <a:ea typeface="+mn-ea"/>
        </a:defRPr>
      </a:lvl5pPr>
      <a:lvl6pPr marL="2463800" indent="-177800" algn="l" rtl="0" fontAlgn="base">
        <a:spcBef>
          <a:spcPct val="20000"/>
        </a:spcBef>
        <a:spcAft>
          <a:spcPct val="0"/>
        </a:spcAft>
        <a:buChar char="•"/>
        <a:defRPr sz="2000">
          <a:solidFill>
            <a:srgbClr val="002E62"/>
          </a:solidFill>
          <a:latin typeface="+mn-lt"/>
          <a:ea typeface="+mn-ea"/>
        </a:defRPr>
      </a:lvl6pPr>
      <a:lvl7pPr marL="2921000" indent="-177800" algn="l" rtl="0" fontAlgn="base">
        <a:spcBef>
          <a:spcPct val="20000"/>
        </a:spcBef>
        <a:spcAft>
          <a:spcPct val="0"/>
        </a:spcAft>
        <a:buChar char="•"/>
        <a:defRPr sz="2000">
          <a:solidFill>
            <a:srgbClr val="002E62"/>
          </a:solidFill>
          <a:latin typeface="+mn-lt"/>
          <a:ea typeface="+mn-ea"/>
        </a:defRPr>
      </a:lvl7pPr>
      <a:lvl8pPr marL="3378200" indent="-177800" algn="l" rtl="0" fontAlgn="base">
        <a:spcBef>
          <a:spcPct val="20000"/>
        </a:spcBef>
        <a:spcAft>
          <a:spcPct val="0"/>
        </a:spcAft>
        <a:buChar char="•"/>
        <a:defRPr sz="2000">
          <a:solidFill>
            <a:srgbClr val="002E62"/>
          </a:solidFill>
          <a:latin typeface="+mn-lt"/>
          <a:ea typeface="+mn-ea"/>
        </a:defRPr>
      </a:lvl8pPr>
      <a:lvl9pPr marL="3835400" indent="-177800" algn="l" rtl="0" fontAlgn="base">
        <a:spcBef>
          <a:spcPct val="20000"/>
        </a:spcBef>
        <a:spcAft>
          <a:spcPct val="0"/>
        </a:spcAft>
        <a:buChar char="•"/>
        <a:defRPr sz="2000">
          <a:solidFill>
            <a:srgbClr val="002E62"/>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www.google.com/url?sa=i&amp;rct=j&amp;q=&amp;esrc=s&amp;source=images&amp;cd=&amp;cad=rja&amp;uact=8&amp;ved=0ahUKEwis7ZfahvDUAhXoy1QKHVIYBBkQjRwIBw&amp;url=http://logok.org/disney-logo/&amp;psig=AFQjCNEVWv_AUOey5N1_TpNSep09Ux0f4A&amp;ust=1499272293831437"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www.google.com/url?sa=i&amp;rct=j&amp;q=&amp;esrc=s&amp;source=images&amp;cd=&amp;cad=rja&amp;uact=8&amp;ved=0ahUKEwis7ZfahvDUAhXoy1QKHVIYBBkQjRwIBw&amp;url=http://logok.org/disney-logo/&amp;psig=AFQjCNEVWv_AUOey5N1_TpNSep09Ux0f4A&amp;ust=1499272293831437"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www.google.com/url?sa=i&amp;rct=j&amp;q=&amp;esrc=s&amp;source=images&amp;cd=&amp;cad=rja&amp;uact=8&amp;ved=0ahUKEwis7ZfahvDUAhXoy1QKHVIYBBkQjRwIBw&amp;url=http://logok.org/disney-logo/&amp;psig=AFQjCNEVWv_AUOey5N1_TpNSep09Ux0f4A&amp;ust=1499272293831437" TargetMode="Externa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www.google.com/url?sa=i&amp;rct=j&amp;q=&amp;esrc=s&amp;source=images&amp;cd=&amp;cad=rja&amp;uact=8&amp;ved=0ahUKEwis7ZfahvDUAhXoy1QKHVIYBBkQjRwIBw&amp;url=http://logok.org/disney-logo/&amp;psig=AFQjCNEVWv_AUOey5N1_TpNSep09Ux0f4A&amp;ust=1499272293831437" TargetMode="Externa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hyperlink" Target="http://www.google.com/url?sa=i&amp;rct=j&amp;q=&amp;esrc=s&amp;source=images&amp;cd=&amp;cad=rja&amp;uact=8&amp;ved=0ahUKEwih56LUrofVAhWmsFQKHeUsD0wQjRwIBw&amp;url=http://www.fanpop.com/clubs/target/images/2358262/title/target-logo-photo&amp;psig=AFQjCNGmAZ19-s4FFJR9kNC9m9WPivqh5w&amp;ust=1500073299676278"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hyperlink" Target="https://www.google.com/url?sa=i&amp;rct=j&amp;q=&amp;esrc=s&amp;source=images&amp;cd=&amp;cad=rja&amp;uact=8&amp;ved=0ahUKEwj9q6fxtIfVAhUBzGMKHY-ZBWEQjRwIBw&amp;url=https://www.famouslogos.us/boeing-logo/&amp;psig=AFQjCNFjjrGa4QQWyq5o12LLWsQaDvAgFA&amp;ust=1500074972502652"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hyperlink" Target="http://www.google.com/url?sa=i&amp;rct=j&amp;q=&amp;esrc=s&amp;source=images&amp;cd=&amp;cad=rja&amp;uact=8&amp;ved=0ahUKEwjw1qrJq4fVAhVEwlQKHaNjD0UQjRwIBw&amp;url=http://mfi2016.org/Sponsors&amp;psig=AFQjCNHtYks6UiP8Gc-4Zu6x8oj-T3GwVA&amp;ust=1500072414122862" TargetMode="Externa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hyperlink" Target="https://www.google.com/url?sa=i&amp;rct=j&amp;q=&amp;esrc=s&amp;source=images&amp;cd=&amp;cad=rja&amp;uact=8&amp;ved=0ahUKEwjI9eqFrYfVAhVCilQKHZH4CkoQjRwIBw&amp;url=https://www.flickr.com/photos/28056346@N06/sets/72157606235405860/&amp;psig=AFQjCNFdUXiVhDbAFQ3HFbUKUocE-6jNSw&amp;ust=1500072862806662"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hyperlink" Target="https://www.google.com/url?sa=i&amp;rct=j&amp;q=&amp;esrc=s&amp;source=images&amp;cd=&amp;cad=rja&amp;uact=8&amp;ved=0ahUKEwjI9eqFrYfVAhVCilQKHZH4CkoQjRwIBw&amp;url=https://www.flickr.com/photos/28056346@N06/sets/72157606235405860/&amp;psig=AFQjCNFdUXiVhDbAFQ3HFbUKUocE-6jNSw&amp;ust=1500072862806662"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www.google.com/url?sa=i&amp;rct=j&amp;q=&amp;esrc=s&amp;source=images&amp;cd=&amp;cad=rja&amp;uact=8&amp;ved=0ahUKEwjT2LvrsofVAhVfImMKHdPJCakQjRwIBw&amp;url=http://brandingsource.blogspot.com/2012/06/new-logo-kelloggs.html&amp;psig=AFQjCNGcQG12HtMIr924e98hI-us48v-3w&amp;ust=1500074416356435"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www.google.com/url?sa=i&amp;rct=j&amp;q=&amp;esrc=s&amp;source=images&amp;cd=&amp;cad=rja&amp;uact=8&amp;ved=0ahUKEwjmjZjCmaLVAhXEGT4KHZHBCKkQjRwIBw&amp;url=http://logok.org/apple-logo/&amp;psig=AFQjCNHW_UgPUkIXDoNhtWX5n4LRbswQmQ&amp;ust=1500995334914971"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www.google.com/url?sa=i&amp;rct=j&amp;q=&amp;esrc=s&amp;source=images&amp;cd=&amp;cad=rja&amp;uact=8&amp;ved=0ahUKEwis7ZfahvDUAhXoy1QKHVIYBBkQjRwIBw&amp;url=http://logok.org/disney-logo/&amp;psig=AFQjCNEVWv_AUOey5N1_TpNSep09Ux0f4A&amp;ust=149927229383143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hyperlink" Target="https://www.google.com/url?sa=i&amp;rct=j&amp;q=&amp;esrc=s&amp;source=images&amp;cd=&amp;cad=rja&amp;uact=8&amp;ved=0ahUKEwj9q6fxtIfVAhUBzGMKHY-ZBWEQjRwIBw&amp;url=https://www.famouslogos.us/boeing-logo/&amp;psig=AFQjCNFjjrGa4QQWyq5o12LLWsQaDvAgFA&amp;ust=1500074972502652" TargetMode="Externa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iczKizmtXVAhUM7CYKHZdjAXMQjRwIBw&amp;url=http://www.resilience.org/stories/2015-07-24/nine-reasons-why-low-oil-prices-may-morph-into-something-much-worse/&amp;psig=AFQjCNFlmypfuBM13Bn-y0fQE1HnomPqag&amp;ust=1502747919936156"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gif"/><Relationship Id="rId5" Type="http://schemas.openxmlformats.org/officeDocument/2006/relationships/hyperlink" Target="http://www.google.com/url?sa=i&amp;rct=j&amp;q=&amp;esrc=s&amp;source=images&amp;cd=&amp;cad=rja&amp;uact=8&amp;ved=0ahUKEwjLhaC8m9XVAhVBQyYKHdiNBcYQjRwIBw&amp;url=http://www.nasdaq.com/symbol/aapl/stock-report&amp;psig=AFQjCNFK5SWu_mtld7srET1DCQFO726T9Q&amp;ust=1502748192617219"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www.google.com/url?sa=i&amp;rct=j&amp;q=&amp;esrc=s&amp;source=images&amp;cd=&amp;cad=rja&amp;uact=8&amp;ved=0ahUKEwiouYiot4fVAhVP82MKHcmjCBYQjRwIBw&amp;url=http://logok.org/gsk-logo/&amp;psig=AFQjCNHYKkfi8eIWJE00t0_JSTO0xGaSTA&amp;ust=1500075623704574"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www.google.com/url?sa=i&amp;rct=j&amp;q=&amp;esrc=s&amp;source=images&amp;cd=&amp;cad=rja&amp;uact=8&amp;ved=0ahUKEwis7ZfahvDUAhXoy1QKHVIYBBkQjRwIBw&amp;url=http://logok.org/disney-logo/&amp;psig=AFQjCNEVWv_AUOey5N1_TpNSep09Ux0f4A&amp;ust=1499272293831437" TargetMode="Externa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www.google.com/url?sa=i&amp;rct=j&amp;q=&amp;esrc=s&amp;source=images&amp;cd=&amp;cad=rja&amp;uact=8&amp;ved=0ahUKEwjmjZjCmaLVAhXEGT4KHZHBCKkQjRwIBw&amp;url=http://logok.org/apple-logo/&amp;psig=AFQjCNHW_UgPUkIXDoNhtWX5n4LRbswQmQ&amp;ust=1500995334914971"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www.google.com/url?sa=i&amp;rct=j&amp;q=&amp;esrc=s&amp;source=images&amp;cd=&amp;cad=rja&amp;uact=8&amp;ved=0ahUKEwis7ZfahvDUAhXoy1QKHVIYBBkQjRwIBw&amp;url=http://logok.org/disney-logo/&amp;psig=AFQjCNEVWv_AUOey5N1_TpNSep09Ux0f4A&amp;ust=1499272293831437"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www.google.com/url?sa=i&amp;rct=j&amp;q=&amp;esrc=s&amp;source=images&amp;cd=&amp;cad=rja&amp;uact=8&amp;ved=0ahUKEwis7ZfahvDUAhXoy1QKHVIYBBkQjRwIBw&amp;url=http://logok.org/disney-logo/&amp;psig=AFQjCNEVWv_AUOey5N1_TpNSep09Ux0f4A&amp;ust=1499272293831437" TargetMode="Externa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is7ZfahvDUAhXoy1QKHVIYBBkQjRwIBw&amp;url=http://logok.org/disney-logo/&amp;psig=AFQjCNEVWv_AUOey5N1_TpNSep09Ux0f4A&amp;ust=1499272293831437" TargetMode="External"/><Relationship Id="rId7"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www.google.com/url?sa=i&amp;rct=j&amp;q=&amp;esrc=s&amp;source=images&amp;cd=&amp;cad=rja&amp;uact=8&amp;ved=0ahUKEwis7ZfahvDUAhXoy1QKHVIYBBkQjRwIBw&amp;url=http://logok.org/disney-logo/&amp;psig=AFQjCNEVWv_AUOey5N1_TpNSep09Ux0f4A&amp;ust=1499272293831437"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www.google.com/url?sa=i&amp;rct=j&amp;q=&amp;esrc=s&amp;source=images&amp;cd=&amp;cad=rja&amp;uact=8&amp;ved=0ahUKEwis7ZfahvDUAhXoy1QKHVIYBBkQjRwIBw&amp;url=http://logok.org/disney-logo/&amp;psig=AFQjCNEVWv_AUOey5N1_TpNSep09Ux0f4A&amp;ust=1499272293831437"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hyperlink" Target="https://www.google.com/url?sa=i&amp;rct=j&amp;q=&amp;esrc=s&amp;source=images&amp;cd=&amp;cad=rja&amp;uact=8&amp;ved=0ahUKEwjKmfXp9NfVAhUC2SYKHSNSCbsQjRwIBw&amp;url=https://en.wikipedia.org/wiki/Luca_Pacioli&amp;psig=AFQjCNF5TMFZ7rvgJgNWcKCPNa25ctaZiQ&amp;ust=1502840813386979" TargetMode="External"/><Relationship Id="rId7" Type="http://schemas.openxmlformats.org/officeDocument/2006/relationships/hyperlink" Target="http://www.google.com/url?sa=i&amp;rct=j&amp;q=&amp;esrc=s&amp;source=images&amp;cd=&amp;cad=rja&amp;uact=8&amp;ved=0ahUKEwjw5Ky89dfVAhWE7iYKHdoDDHgQjRwIBw&amp;url=http://www.rarenewspapers.com/view/556650?imagelist%3D1&amp;psig=AFQjCNGttsp975Im-yQenk4LI2lAnktuMA&amp;ust=1502841047561590"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hyperlink" Target="http://www.google.com/url?sa=i&amp;rct=j&amp;q=&amp;esrc=s&amp;source=images&amp;cd=&amp;cad=rja&amp;uact=8&amp;ved=0ahUKEwiG15Oq9dfVAhWCNiYKHaGkACcQjRwIBw&amp;url=http://www.history.com/topics/1929-stock-market-crash&amp;psig=AFQjCNGttsp975Im-yQenk4LI2lAnktuMA&amp;ust=1502841047561590" TargetMode="External"/><Relationship Id="rId10" Type="http://schemas.openxmlformats.org/officeDocument/2006/relationships/image" Target="../media/image42.png"/><Relationship Id="rId4" Type="http://schemas.openxmlformats.org/officeDocument/2006/relationships/image" Target="../media/image39.jpeg"/><Relationship Id="rId9" Type="http://schemas.openxmlformats.org/officeDocument/2006/relationships/hyperlink" Target="https://www.google.com/url?sa=i&amp;rct=j&amp;q=&amp;esrc=s&amp;source=images&amp;cd=&amp;cad=rja&amp;uact=8&amp;ved=0ahUKEwjf4LXs9dfVAhXFQyYKHQjyC0EQjRwIBw&amp;url=https://en.wikipedia.org/wiki/U.S._Securities_and_Exchange_Commission&amp;psig=AFQjCNEa1F3osVAwcGQ35AhO5MQe_lAljg&amp;ust=1502841183386741"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ved=0ahUKEwiE4_3E9tfVAhVKOiYKHa_LCGYQjRwIBw&amp;url=http://aaahq.org/Research/FASB-GARS&amp;psig=AFQjCNHL1VgVXAMShFIYHWYIV8dkBTpBvg&amp;ust=1502841321833594"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www.google.com/url?sa=i&amp;rct=j&amp;q=&amp;esrc=s&amp;source=images&amp;cd=&amp;cad=rja&amp;uact=8&amp;ved=0ahUKEwjf9f-o-NfVAhWRxiYKHSlsAZ4QjRwIBw&amp;url=http://diysolarpanelsv.com/twitter-logo-clipart-free.html&amp;psig=AFQjCNFJPEDIcAKnj74tyQ__I_w-ECDGmw&amp;ust=1502841852044594"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9"/>
          <p:cNvSpPr>
            <a:spLocks noChangeArrowheads="1"/>
          </p:cNvSpPr>
          <p:nvPr/>
        </p:nvSpPr>
        <p:spPr bwMode="auto">
          <a:xfrm>
            <a:off x="2286000" y="1828800"/>
            <a:ext cx="6172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spcBef>
                <a:spcPct val="20000"/>
              </a:spcBef>
              <a:defRPr/>
            </a:pPr>
            <a:r>
              <a:rPr lang="en-US" altLang="en-US" sz="2800" dirty="0" smtClean="0">
                <a:solidFill>
                  <a:srgbClr val="C00000"/>
                </a:solidFill>
              </a:rPr>
              <a:t>AEM 2210</a:t>
            </a:r>
          </a:p>
          <a:p>
            <a:pPr eaLnBrk="1" hangingPunct="1">
              <a:spcBef>
                <a:spcPct val="20000"/>
              </a:spcBef>
              <a:defRPr/>
            </a:pPr>
            <a:r>
              <a:rPr lang="en-US" altLang="en-US" sz="1800" i="1" cap="small" dirty="0" smtClean="0">
                <a:solidFill>
                  <a:srgbClr val="C00000"/>
                </a:solidFill>
              </a:rPr>
              <a:t>Financial Accounting</a:t>
            </a:r>
          </a:p>
          <a:p>
            <a:pPr eaLnBrk="1" hangingPunct="1">
              <a:spcBef>
                <a:spcPct val="20000"/>
              </a:spcBef>
              <a:defRPr/>
            </a:pPr>
            <a:endParaRPr lang="en-US" altLang="en-US" sz="1800" i="1" dirty="0" smtClean="0">
              <a:solidFill>
                <a:srgbClr val="C00000"/>
              </a:solidFill>
            </a:endParaRPr>
          </a:p>
          <a:p>
            <a:pPr eaLnBrk="1" hangingPunct="1">
              <a:spcBef>
                <a:spcPct val="20000"/>
              </a:spcBef>
              <a:defRPr/>
            </a:pPr>
            <a:r>
              <a:rPr lang="en-US" altLang="en-US" sz="1800" dirty="0" smtClean="0">
                <a:solidFill>
                  <a:srgbClr val="C00000"/>
                </a:solidFill>
              </a:rPr>
              <a:t>Chapter 01: Financial Statements and Business Decisions</a:t>
            </a:r>
            <a:endParaRPr lang="en-US" altLang="en-US" sz="2000" dirty="0" smtClean="0">
              <a:solidFill>
                <a:srgbClr val="C00000"/>
              </a:solidFill>
            </a:endParaRPr>
          </a:p>
          <a:p>
            <a:pPr algn="ctr" eaLnBrk="1" hangingPunct="1">
              <a:spcBef>
                <a:spcPct val="20000"/>
              </a:spcBef>
              <a:defRPr/>
            </a:pPr>
            <a:endParaRPr lang="en-US" altLang="en-US" sz="3200" dirty="0" smtClean="0">
              <a:solidFill>
                <a:schemeClr val="folHlink"/>
              </a:solidFill>
            </a:endParaRPr>
          </a:p>
          <a:p>
            <a:pPr algn="ctr" eaLnBrk="1" hangingPunct="1">
              <a:spcBef>
                <a:spcPct val="20000"/>
              </a:spcBef>
              <a:defRPr/>
            </a:pPr>
            <a:endParaRPr lang="en-US" altLang="en-US" sz="3200" dirty="0" smtClean="0">
              <a:solidFill>
                <a:srgbClr val="002E62"/>
              </a:solidFill>
            </a:endParaRPr>
          </a:p>
        </p:txBody>
      </p:sp>
      <p:sp>
        <p:nvSpPr>
          <p:cNvPr id="3075" name="Text Box 12"/>
          <p:cNvSpPr txBox="1">
            <a:spLocks noChangeArrowheads="1"/>
          </p:cNvSpPr>
          <p:nvPr/>
        </p:nvSpPr>
        <p:spPr bwMode="auto">
          <a:xfrm>
            <a:off x="2286000" y="4068763"/>
            <a:ext cx="16002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spcBef>
                <a:spcPct val="50000"/>
              </a:spcBef>
            </a:pPr>
            <a:r>
              <a:rPr lang="en-US" altLang="en-US" sz="1200" dirty="0" smtClean="0">
                <a:solidFill>
                  <a:srgbClr val="9D8D85"/>
                </a:solidFill>
              </a:rPr>
              <a:t>Spring 2018</a:t>
            </a:r>
            <a:endParaRPr lang="en-US" altLang="en-US" sz="1200" dirty="0">
              <a:solidFill>
                <a:srgbClr val="9D8D85"/>
              </a:solidFill>
            </a:endParaRPr>
          </a:p>
        </p:txBody>
      </p:sp>
      <p:sp>
        <p:nvSpPr>
          <p:cNvPr id="3076" name="Text Box 13"/>
          <p:cNvSpPr txBox="1">
            <a:spLocks noChangeArrowheads="1"/>
          </p:cNvSpPr>
          <p:nvPr/>
        </p:nvSpPr>
        <p:spPr bwMode="auto">
          <a:xfrm>
            <a:off x="2286000" y="3733800"/>
            <a:ext cx="434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spcBef>
                <a:spcPct val="50000"/>
              </a:spcBef>
            </a:pPr>
            <a:r>
              <a:rPr lang="en-US" altLang="en-US" sz="1600">
                <a:solidFill>
                  <a:srgbClr val="9D8D85"/>
                </a:solidFill>
              </a:rPr>
              <a:t>Professor Sinclair</a:t>
            </a:r>
            <a:endParaRPr lang="en-US" altLang="en-US" sz="1800">
              <a:solidFill>
                <a:srgbClr val="9D8D85"/>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10</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Balance Sheet</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181600"/>
          </a:xfrm>
          <a:noFill/>
        </p:spPr>
        <p:txBody>
          <a:bodyPr lIns="0" tIns="0" rIns="0" bIns="0"/>
          <a:lstStyle/>
          <a:p>
            <a:pPr marL="0" indent="0">
              <a:spcBef>
                <a:spcPct val="0"/>
              </a:spcBef>
              <a:buNone/>
            </a:pPr>
            <a:r>
              <a:rPr lang="en-US" sz="1400" dirty="0" smtClean="0"/>
              <a:t>Why is the Balance Sheet important?</a:t>
            </a:r>
          </a:p>
          <a:p>
            <a:pPr marL="0" indent="0">
              <a:spcBef>
                <a:spcPct val="0"/>
              </a:spcBef>
              <a:buNone/>
            </a:pPr>
            <a:endParaRPr lang="en-US" sz="1400" dirty="0"/>
          </a:p>
          <a:p>
            <a:pPr>
              <a:spcBef>
                <a:spcPct val="0"/>
              </a:spcBef>
            </a:pPr>
            <a:r>
              <a:rPr lang="en-US" sz="1400" dirty="0" smtClean="0"/>
              <a:t>It is the fundamental report of an entity’s possessions, debt, and capital invested </a:t>
            </a:r>
          </a:p>
          <a:p>
            <a:pPr>
              <a:spcBef>
                <a:spcPct val="0"/>
              </a:spcBef>
            </a:pPr>
            <a:endParaRPr lang="en-US" sz="1400" dirty="0"/>
          </a:p>
          <a:p>
            <a:pPr>
              <a:spcBef>
                <a:spcPct val="0"/>
              </a:spcBef>
              <a:spcAft>
                <a:spcPts val="600"/>
              </a:spcAft>
            </a:pPr>
            <a:r>
              <a:rPr lang="en-US" sz="1400" dirty="0" smtClean="0"/>
              <a:t>Investors often use the company’s balance sheet to examine key elements:</a:t>
            </a:r>
          </a:p>
          <a:p>
            <a:pPr lvl="1">
              <a:spcBef>
                <a:spcPct val="0"/>
              </a:spcBef>
              <a:spcAft>
                <a:spcPts val="600"/>
              </a:spcAft>
              <a:buFont typeface="Wingdings" panose="05000000000000000000" pitchFamily="2" charset="2"/>
              <a:buChar char="ü"/>
            </a:pPr>
            <a:r>
              <a:rPr lang="en-US" sz="1400" dirty="0" smtClean="0"/>
              <a:t>Can the firm meet its financial obligations?</a:t>
            </a:r>
          </a:p>
          <a:p>
            <a:pPr lvl="1">
              <a:spcBef>
                <a:spcPct val="0"/>
              </a:spcBef>
              <a:spcAft>
                <a:spcPts val="600"/>
              </a:spcAft>
              <a:buFont typeface="Wingdings" panose="05000000000000000000" pitchFamily="2" charset="2"/>
              <a:buChar char="ü"/>
            </a:pPr>
            <a:r>
              <a:rPr lang="en-US" sz="1400" dirty="0" smtClean="0"/>
              <a:t>How much money has already been invested in the company?</a:t>
            </a:r>
          </a:p>
          <a:p>
            <a:pPr lvl="1">
              <a:spcBef>
                <a:spcPct val="0"/>
              </a:spcBef>
              <a:buFont typeface="Wingdings" panose="05000000000000000000" pitchFamily="2" charset="2"/>
              <a:buChar char="ü"/>
            </a:pPr>
            <a:r>
              <a:rPr lang="en-US" sz="1400" dirty="0" smtClean="0"/>
              <a:t>What kind of assets has the company purchased with its financing?</a:t>
            </a:r>
            <a:endParaRPr lang="en-US" sz="1400" dirty="0"/>
          </a:p>
          <a:p>
            <a:pPr>
              <a:spcBef>
                <a:spcPct val="0"/>
              </a:spcBef>
            </a:pPr>
            <a:endParaRPr lang="en-US" sz="1400" dirty="0"/>
          </a:p>
        </p:txBody>
      </p:sp>
    </p:spTree>
    <p:extLst>
      <p:ext uri="{BB962C8B-B14F-4D97-AF65-F5344CB8AC3E}">
        <p14:creationId xmlns:p14="http://schemas.microsoft.com/office/powerpoint/2010/main" val="17208007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11</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Limitation: Balance Sheet ≠ Value</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086600" cy="4648200"/>
          </a:xfrm>
          <a:noFill/>
        </p:spPr>
        <p:txBody>
          <a:bodyPr lIns="0" tIns="0" rIns="0" bIns="0"/>
          <a:lstStyle/>
          <a:p>
            <a:pPr marL="0" indent="0">
              <a:buNone/>
            </a:pPr>
            <a:r>
              <a:rPr lang="en-US" sz="1400" kern="1200" dirty="0"/>
              <a:t>The </a:t>
            </a:r>
            <a:r>
              <a:rPr lang="en-US" sz="1400" b="1" kern="1200" dirty="0">
                <a:solidFill>
                  <a:srgbClr val="7030A0"/>
                </a:solidFill>
              </a:rPr>
              <a:t>balance sheet </a:t>
            </a:r>
            <a:r>
              <a:rPr lang="en-US" sz="1400" kern="1200" dirty="0"/>
              <a:t>provides important information about a company’s financial </a:t>
            </a:r>
            <a:r>
              <a:rPr lang="en-US" sz="1400" kern="1200" dirty="0" smtClean="0"/>
              <a:t>condition</a:t>
            </a:r>
          </a:p>
          <a:p>
            <a:pPr marL="0" indent="0">
              <a:buNone/>
            </a:pPr>
            <a:endParaRPr lang="en-US" sz="1400" kern="1200" dirty="0"/>
          </a:p>
          <a:p>
            <a:pPr lvl="1">
              <a:buFont typeface="Wingdings" panose="05000000000000000000" pitchFamily="2" charset="2"/>
              <a:buChar char="ü"/>
            </a:pPr>
            <a:r>
              <a:rPr lang="en-US" sz="1400" kern="1200" dirty="0"/>
              <a:t>However, balance sheet amounts of equity (assets, net of liabilities) should not be viewed as a measure of either the market or intrinsic value of a company’s equity.</a:t>
            </a:r>
          </a:p>
          <a:p>
            <a:pPr>
              <a:buFont typeface="Arial" panose="020B0604020202020204" pitchFamily="34" charset="0"/>
              <a:buChar char="•"/>
            </a:pPr>
            <a:endParaRPr lang="en-US" sz="1400" kern="1200" dirty="0" smtClean="0"/>
          </a:p>
          <a:p>
            <a:pPr>
              <a:buFont typeface="Arial" panose="020B0604020202020204" pitchFamily="34" charset="0"/>
              <a:buChar char="•"/>
            </a:pPr>
            <a:endParaRPr lang="en-US" sz="1400" kern="1200" dirty="0"/>
          </a:p>
          <a:p>
            <a:pPr marL="0" indent="0">
              <a:buNone/>
            </a:pPr>
            <a:r>
              <a:rPr lang="en-US" sz="1400" kern="1200" dirty="0" smtClean="0"/>
              <a:t>Why</a:t>
            </a:r>
            <a:r>
              <a:rPr lang="en-US" sz="1400" kern="1200" dirty="0"/>
              <a:t>? </a:t>
            </a:r>
          </a:p>
          <a:p>
            <a:pPr lvl="1">
              <a:spcAft>
                <a:spcPts val="600"/>
              </a:spcAft>
              <a:buFont typeface="Wingdings" panose="05000000000000000000" pitchFamily="2" charset="2"/>
              <a:buChar char="ü"/>
            </a:pPr>
            <a:r>
              <a:rPr lang="en-US" sz="1400" kern="1200" dirty="0"/>
              <a:t>The balance sheet is a mixed model with respect to measurement (some items at historical cost, some items at current value</a:t>
            </a:r>
            <a:r>
              <a:rPr lang="en-US" sz="1400" kern="1200" dirty="0" smtClean="0"/>
              <a:t>)</a:t>
            </a:r>
            <a:endParaRPr lang="en-US" sz="1400" kern="1200" dirty="0"/>
          </a:p>
          <a:p>
            <a:pPr lvl="1">
              <a:spcAft>
                <a:spcPts val="600"/>
              </a:spcAft>
              <a:buFont typeface="Wingdings" panose="05000000000000000000" pitchFamily="2" charset="2"/>
              <a:buChar char="ü"/>
            </a:pPr>
            <a:r>
              <a:rPr lang="en-US" sz="1400" kern="1200" dirty="0"/>
              <a:t>Even current value reflects a value that was current at the end of the reporting </a:t>
            </a:r>
            <a:r>
              <a:rPr lang="en-US" sz="1400" kern="1200" dirty="0" smtClean="0"/>
              <a:t>period</a:t>
            </a:r>
            <a:endParaRPr lang="en-US" sz="1400" kern="1200" dirty="0"/>
          </a:p>
          <a:p>
            <a:pPr lvl="1">
              <a:buFont typeface="Wingdings" panose="05000000000000000000" pitchFamily="2" charset="2"/>
              <a:buChar char="ü"/>
            </a:pPr>
            <a:r>
              <a:rPr lang="en-US" sz="1400" kern="1200" dirty="0"/>
              <a:t>Future cash flows, which affect value, are driven by items excluded from the balance sheet (e.g., reputation, management skills</a:t>
            </a:r>
            <a:r>
              <a:rPr lang="en-US" sz="1400" kern="1200" dirty="0" smtClean="0"/>
              <a:t>) </a:t>
            </a:r>
            <a:endParaRPr lang="en-US" sz="1400" kern="1200" dirty="0"/>
          </a:p>
        </p:txBody>
      </p:sp>
    </p:spTree>
    <p:extLst>
      <p:ext uri="{BB962C8B-B14F-4D97-AF65-F5344CB8AC3E}">
        <p14:creationId xmlns:p14="http://schemas.microsoft.com/office/powerpoint/2010/main" val="29677899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0C2DC77-D482-405D-B6E6-B1177FBE9BE2}" type="slidenum">
              <a:rPr lang="en-US" altLang="en-US" sz="900" b="1" smtClean="0">
                <a:solidFill>
                  <a:srgbClr val="A51A17"/>
                </a:solidFill>
              </a:rPr>
              <a:pPr/>
              <a:t>12</a:t>
            </a:fld>
            <a:endParaRPr lang="en-US" altLang="en-US" sz="1400" b="1" dirty="0">
              <a:solidFill>
                <a:srgbClr val="A51A17"/>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Balance Sheet</a:t>
            </a:r>
            <a:endParaRPr lang="en-US" altLang="en-US" dirty="0">
              <a:solidFill>
                <a:schemeClr val="bg1"/>
              </a:solidFill>
            </a:endParaRPr>
          </a:p>
        </p:txBody>
      </p:sp>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7310" t="29450" r="32537" b="8238"/>
          <a:stretch/>
        </p:blipFill>
        <p:spPr bwMode="auto">
          <a:xfrm>
            <a:off x="609600" y="1035502"/>
            <a:ext cx="8305800" cy="5801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8" descr="Image result for disney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03388" y="730285"/>
            <a:ext cx="1431010" cy="1017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7679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0C2DC77-D482-405D-B6E6-B1177FBE9BE2}" type="slidenum">
              <a:rPr lang="en-US" altLang="en-US" sz="900" b="1" smtClean="0">
                <a:solidFill>
                  <a:srgbClr val="A51A17"/>
                </a:solidFill>
              </a:rPr>
              <a:pPr/>
              <a:t>13</a:t>
            </a:fld>
            <a:endParaRPr lang="en-US" altLang="en-US" sz="1400" b="1" dirty="0">
              <a:solidFill>
                <a:srgbClr val="A51A17"/>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Balance Sheet</a:t>
            </a:r>
            <a:endParaRPr lang="en-US" altLang="en-US" dirty="0">
              <a:solidFill>
                <a:schemeClr val="bg1"/>
              </a:solidFill>
            </a:endParaRPr>
          </a:p>
        </p:txBody>
      </p:sp>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7310" t="29450" r="32537" b="8238"/>
          <a:stretch/>
        </p:blipFill>
        <p:spPr bwMode="auto">
          <a:xfrm>
            <a:off x="609600" y="1035502"/>
            <a:ext cx="8305800" cy="5801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8" descr="Image result for disney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03388" y="730285"/>
            <a:ext cx="1431010" cy="10172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838200" y="1035502"/>
            <a:ext cx="2476500" cy="614691"/>
          </a:xfrm>
          <a:prstGeom prst="rect">
            <a:avLst/>
          </a:prstGeom>
          <a:solidFill>
            <a:srgbClr val="FAF8A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ea typeface="ＭＳ Ｐゴシック" pitchFamily="1" charset="-128"/>
              </a:rPr>
              <a:t>‘Consolidated’ means</a:t>
            </a:r>
            <a:r>
              <a:rPr kumimoji="0" lang="en-US" sz="1400" b="0" i="0" u="none" strike="noStrike" cap="none" normalizeH="0" dirty="0" smtClean="0">
                <a:ln>
                  <a:noFill/>
                </a:ln>
                <a:solidFill>
                  <a:schemeClr val="tx1"/>
                </a:solidFill>
                <a:effectLst/>
                <a:latin typeface="Arial" charset="0"/>
                <a:ea typeface="ＭＳ Ｐゴシック" pitchFamily="1" charset="-128"/>
              </a:rPr>
              <a:t> all subsidiaries are combined</a:t>
            </a:r>
            <a:endParaRPr kumimoji="0" lang="en-US" sz="14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3" name="Oval 2"/>
          <p:cNvSpPr/>
          <p:nvPr/>
        </p:nvSpPr>
        <p:spPr bwMode="auto">
          <a:xfrm>
            <a:off x="3314700" y="1035502"/>
            <a:ext cx="1562100" cy="307345"/>
          </a:xfrm>
          <a:prstGeom prst="ellips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9" name="Rectangle 8"/>
          <p:cNvSpPr/>
          <p:nvPr/>
        </p:nvSpPr>
        <p:spPr bwMode="auto">
          <a:xfrm>
            <a:off x="3861955" y="1496520"/>
            <a:ext cx="2476500" cy="1165629"/>
          </a:xfrm>
          <a:prstGeom prst="rect">
            <a:avLst/>
          </a:prstGeom>
          <a:solidFill>
            <a:srgbClr val="FAF8A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smtClean="0">
                <a:ln>
                  <a:noFill/>
                </a:ln>
                <a:solidFill>
                  <a:schemeClr val="tx1"/>
                </a:solidFill>
                <a:effectLst/>
                <a:latin typeface="Arial" charset="0"/>
                <a:ea typeface="ＭＳ Ｐゴシック" pitchFamily="1" charset="-128"/>
              </a:rPr>
              <a:t>Point in time for</a:t>
            </a:r>
            <a:r>
              <a:rPr kumimoji="0" lang="en-US" sz="1400" b="0" i="0" u="none" strike="noStrike" cap="none" normalizeH="0" dirty="0" smtClean="0">
                <a:ln>
                  <a:noFill/>
                </a:ln>
                <a:solidFill>
                  <a:schemeClr val="tx1"/>
                </a:solidFill>
                <a:effectLst/>
                <a:latin typeface="Arial" charset="0"/>
                <a:ea typeface="ＭＳ Ｐゴシック" pitchFamily="1" charset="-128"/>
              </a:rPr>
              <a:t> which B/S was created. </a:t>
            </a:r>
            <a:r>
              <a:rPr lang="en-US" sz="1400" dirty="0"/>
              <a:t>The </a:t>
            </a:r>
            <a:r>
              <a:rPr lang="en-US" sz="1400" dirty="0" smtClean="0"/>
              <a:t>B/S </a:t>
            </a:r>
            <a:r>
              <a:rPr lang="en-US" sz="1400" dirty="0"/>
              <a:t>is a “snapshot” at any given point in time of the company’s assets, liabilities, and </a:t>
            </a:r>
            <a:r>
              <a:rPr lang="en-US" sz="1400" dirty="0" smtClean="0"/>
              <a:t>SE</a:t>
            </a:r>
            <a:endParaRPr kumimoji="0" lang="en-US" sz="14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4" name="Right Brace 3"/>
          <p:cNvSpPr/>
          <p:nvPr/>
        </p:nvSpPr>
        <p:spPr bwMode="auto">
          <a:xfrm>
            <a:off x="3314700" y="2057400"/>
            <a:ext cx="533400" cy="1878960"/>
          </a:xfrm>
          <a:prstGeom prst="rightBrac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2" name="Rectangle 11"/>
          <p:cNvSpPr/>
          <p:nvPr/>
        </p:nvSpPr>
        <p:spPr bwMode="auto">
          <a:xfrm>
            <a:off x="3861955" y="2816217"/>
            <a:ext cx="2476500" cy="1147851"/>
          </a:xfrm>
          <a:prstGeom prst="rect">
            <a:avLst/>
          </a:prstGeom>
          <a:solidFill>
            <a:srgbClr val="FAF8A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ea typeface="ＭＳ Ｐゴシック" pitchFamily="1" charset="-128"/>
              </a:rPr>
              <a:t>Current Assets</a:t>
            </a:r>
            <a:r>
              <a:rPr kumimoji="0" lang="en-US" sz="1400" b="0" i="0" u="none" strike="noStrike" cap="none" normalizeH="0" baseline="0" dirty="0" smtClean="0">
                <a:ln>
                  <a:noFill/>
                </a:ln>
                <a:solidFill>
                  <a:schemeClr val="tx1"/>
                </a:solidFill>
                <a:effectLst/>
                <a:latin typeface="Arial" charset="0"/>
                <a:ea typeface="ＭＳ Ｐゴシック" pitchFamily="1" charset="-128"/>
              </a:rPr>
              <a:t>: Assets expected to be</a:t>
            </a:r>
            <a:r>
              <a:rPr kumimoji="0" lang="en-US" sz="1400" b="0" i="0" u="none" strike="noStrike" cap="none" normalizeH="0" dirty="0" smtClean="0">
                <a:ln>
                  <a:noFill/>
                </a:ln>
                <a:solidFill>
                  <a:schemeClr val="tx1"/>
                </a:solidFill>
                <a:effectLst/>
                <a:latin typeface="Arial" charset="0"/>
                <a:ea typeface="ＭＳ Ｐゴシック" pitchFamily="1" charset="-128"/>
              </a:rPr>
              <a:t> used or turned into cash </a:t>
            </a:r>
            <a:r>
              <a:rPr kumimoji="0" lang="en-US" sz="1400" b="0" i="0" u="sng" strike="noStrike" cap="none" normalizeH="0" dirty="0" smtClean="0">
                <a:ln>
                  <a:noFill/>
                </a:ln>
                <a:solidFill>
                  <a:schemeClr val="tx1"/>
                </a:solidFill>
                <a:effectLst/>
                <a:latin typeface="Arial" charset="0"/>
                <a:ea typeface="ＭＳ Ｐゴシック" pitchFamily="1" charset="-128"/>
              </a:rPr>
              <a:t>within</a:t>
            </a:r>
            <a:r>
              <a:rPr kumimoji="0" lang="en-US" sz="1400" b="0" i="0" u="none" strike="noStrike" cap="none" normalizeH="0" dirty="0" smtClean="0">
                <a:ln>
                  <a:noFill/>
                </a:ln>
                <a:solidFill>
                  <a:schemeClr val="tx1"/>
                </a:solidFill>
                <a:effectLst/>
                <a:latin typeface="Arial" charset="0"/>
                <a:ea typeface="ＭＳ Ｐゴシック" pitchFamily="1" charset="-128"/>
              </a:rPr>
              <a:t> the coming year</a:t>
            </a:r>
            <a:r>
              <a:rPr kumimoji="0" lang="en-US" sz="1400" b="0" i="0" u="none" strike="noStrike" cap="none" normalizeH="0" baseline="0" dirty="0" smtClean="0">
                <a:ln>
                  <a:noFill/>
                </a:ln>
                <a:solidFill>
                  <a:schemeClr val="tx1"/>
                </a:solidFill>
                <a:effectLst/>
                <a:latin typeface="Arial" charset="0"/>
                <a:ea typeface="ＭＳ Ｐゴシック" pitchFamily="1" charset="-128"/>
              </a:rPr>
              <a:t> (or accounting cycle)</a:t>
            </a:r>
          </a:p>
        </p:txBody>
      </p:sp>
      <p:sp>
        <p:nvSpPr>
          <p:cNvPr id="13" name="Right Brace 12"/>
          <p:cNvSpPr/>
          <p:nvPr/>
        </p:nvSpPr>
        <p:spPr bwMode="auto">
          <a:xfrm>
            <a:off x="3314700" y="3964068"/>
            <a:ext cx="533400" cy="2589131"/>
          </a:xfrm>
          <a:prstGeom prst="rightBrac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4" name="Rectangle 13"/>
          <p:cNvSpPr/>
          <p:nvPr/>
        </p:nvSpPr>
        <p:spPr bwMode="auto">
          <a:xfrm>
            <a:off x="3861955" y="5029200"/>
            <a:ext cx="2476500" cy="1147851"/>
          </a:xfrm>
          <a:prstGeom prst="rect">
            <a:avLst/>
          </a:prstGeom>
          <a:solidFill>
            <a:srgbClr val="FAF8A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ea typeface="ＭＳ Ｐゴシック" pitchFamily="1" charset="-128"/>
              </a:rPr>
              <a:t>Non-Current Assets</a:t>
            </a:r>
            <a:r>
              <a:rPr kumimoji="0" lang="en-US" sz="1400" b="0" i="0" u="none" strike="noStrike" cap="none" normalizeH="0" baseline="0" dirty="0" smtClean="0">
                <a:ln>
                  <a:noFill/>
                </a:ln>
                <a:solidFill>
                  <a:schemeClr val="tx1"/>
                </a:solidFill>
                <a:effectLst/>
                <a:latin typeface="Arial" charset="0"/>
                <a:ea typeface="ＭＳ Ｐゴシック" pitchFamily="1" charset="-128"/>
              </a:rPr>
              <a:t>: Assets expected to be</a:t>
            </a:r>
            <a:r>
              <a:rPr kumimoji="0" lang="en-US" sz="1400" b="0" i="0" u="none" strike="noStrike" cap="none" normalizeH="0" dirty="0" smtClean="0">
                <a:ln>
                  <a:noFill/>
                </a:ln>
                <a:solidFill>
                  <a:schemeClr val="tx1"/>
                </a:solidFill>
                <a:effectLst/>
                <a:latin typeface="Arial" charset="0"/>
                <a:ea typeface="ＭＳ Ｐゴシック" pitchFamily="1" charset="-128"/>
              </a:rPr>
              <a:t> used or turned into cash </a:t>
            </a:r>
            <a:r>
              <a:rPr kumimoji="0" lang="en-US" sz="1400" b="0" i="0" u="sng" strike="noStrike" cap="none" normalizeH="0" dirty="0" smtClean="0">
                <a:ln>
                  <a:noFill/>
                </a:ln>
                <a:solidFill>
                  <a:schemeClr val="tx1"/>
                </a:solidFill>
                <a:effectLst/>
                <a:latin typeface="Arial" charset="0"/>
                <a:ea typeface="ＭＳ Ｐゴシック" pitchFamily="1" charset="-128"/>
              </a:rPr>
              <a:t>beyond</a:t>
            </a:r>
            <a:r>
              <a:rPr kumimoji="0" lang="en-US" sz="1400" b="0" i="0" u="none" strike="noStrike" cap="none" normalizeH="0" dirty="0" smtClean="0">
                <a:ln>
                  <a:noFill/>
                </a:ln>
                <a:solidFill>
                  <a:schemeClr val="tx1"/>
                </a:solidFill>
                <a:effectLst/>
                <a:latin typeface="Arial" charset="0"/>
                <a:ea typeface="ＭＳ Ｐゴシック" pitchFamily="1" charset="-128"/>
              </a:rPr>
              <a:t> the coming year</a:t>
            </a:r>
            <a:r>
              <a:rPr kumimoji="0" lang="en-US" sz="1400" b="0" i="0" u="none" strike="noStrike" cap="none" normalizeH="0" baseline="0" dirty="0" smtClean="0">
                <a:ln>
                  <a:noFill/>
                </a:ln>
                <a:solidFill>
                  <a:schemeClr val="tx1"/>
                </a:solidFill>
                <a:effectLst/>
                <a:latin typeface="Arial" charset="0"/>
                <a:ea typeface="ＭＳ Ｐゴシック" pitchFamily="1" charset="-128"/>
              </a:rPr>
              <a:t> (or accounting cycle)</a:t>
            </a:r>
          </a:p>
        </p:txBody>
      </p:sp>
      <p:sp>
        <p:nvSpPr>
          <p:cNvPr id="5" name="Rectangle 4"/>
          <p:cNvSpPr/>
          <p:nvPr/>
        </p:nvSpPr>
        <p:spPr bwMode="auto">
          <a:xfrm>
            <a:off x="6248400" y="6477001"/>
            <a:ext cx="1447800" cy="360218"/>
          </a:xfrm>
          <a:prstGeom prst="rect">
            <a:avLst/>
          </a:prstGeom>
          <a:noFill/>
          <a:ln w="44450" cap="flat" cmpd="sng" algn="ctr">
            <a:solidFill>
              <a:srgbClr val="A51A1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8" name="Oval 7"/>
          <p:cNvSpPr/>
          <p:nvPr/>
        </p:nvSpPr>
        <p:spPr bwMode="auto">
          <a:xfrm>
            <a:off x="6324600" y="1496520"/>
            <a:ext cx="1219200" cy="560880"/>
          </a:xfrm>
          <a:prstGeom prst="ellips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cxnSp>
        <p:nvCxnSpPr>
          <p:cNvPr id="7" name="Straight Connector 6"/>
          <p:cNvCxnSpPr/>
          <p:nvPr/>
        </p:nvCxnSpPr>
        <p:spPr bwMode="auto">
          <a:xfrm>
            <a:off x="3733800" y="1496520"/>
            <a:ext cx="685800" cy="0"/>
          </a:xfrm>
          <a:prstGeom prst="line">
            <a:avLst/>
          </a:prstGeom>
          <a:solidFill>
            <a:schemeClr val="accent1"/>
          </a:solidFill>
          <a:ln w="2540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22279180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0C2DC77-D482-405D-B6E6-B1177FBE9BE2}" type="slidenum">
              <a:rPr lang="en-US" altLang="en-US" sz="900" b="1" smtClean="0">
                <a:solidFill>
                  <a:srgbClr val="A51A17"/>
                </a:solidFill>
              </a:rPr>
              <a:pPr/>
              <a:t>14</a:t>
            </a:fld>
            <a:endParaRPr lang="en-US" altLang="en-US" sz="1400" b="1" dirty="0">
              <a:solidFill>
                <a:srgbClr val="A51A17"/>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Balance Sheet</a:t>
            </a:r>
            <a:endParaRPr lang="en-US" altLang="en-US" dirty="0">
              <a:solidFill>
                <a:schemeClr val="bg1"/>
              </a:solidFill>
            </a:endParaRPr>
          </a:p>
        </p:txBody>
      </p:sp>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7310" t="29450" r="32537" b="60257"/>
          <a:stretch/>
        </p:blipFill>
        <p:spPr bwMode="auto">
          <a:xfrm>
            <a:off x="800100" y="1008180"/>
            <a:ext cx="7772400" cy="896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7021" t="29883" r="31479" b="14356"/>
          <a:stretch/>
        </p:blipFill>
        <p:spPr bwMode="auto">
          <a:xfrm>
            <a:off x="800100" y="1905000"/>
            <a:ext cx="8039100" cy="4893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8" descr="Image result for disney logo">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03388" y="730285"/>
            <a:ext cx="1431010" cy="1017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8057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0C2DC77-D482-405D-B6E6-B1177FBE9BE2}" type="slidenum">
              <a:rPr lang="en-US" altLang="en-US" sz="900" b="1" smtClean="0">
                <a:solidFill>
                  <a:srgbClr val="A51A17"/>
                </a:solidFill>
              </a:rPr>
              <a:pPr/>
              <a:t>15</a:t>
            </a:fld>
            <a:endParaRPr lang="en-US" altLang="en-US" sz="1400" b="1" dirty="0">
              <a:solidFill>
                <a:srgbClr val="A51A17"/>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Balance Sheet</a:t>
            </a:r>
            <a:endParaRPr lang="en-US" altLang="en-US" dirty="0">
              <a:solidFill>
                <a:schemeClr val="bg1"/>
              </a:solidFill>
            </a:endParaRPr>
          </a:p>
        </p:txBody>
      </p:sp>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7310" t="29450" r="32537" b="60257"/>
          <a:stretch/>
        </p:blipFill>
        <p:spPr bwMode="auto">
          <a:xfrm>
            <a:off x="800100" y="1008180"/>
            <a:ext cx="7772400" cy="896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7021" t="29883" r="31479" b="14356"/>
          <a:stretch/>
        </p:blipFill>
        <p:spPr bwMode="auto">
          <a:xfrm>
            <a:off x="800100" y="1905000"/>
            <a:ext cx="8039100" cy="4893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8" descr="Image result for disney logo">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03388" y="730285"/>
            <a:ext cx="1431010" cy="1017224"/>
          </a:xfrm>
          <a:prstGeom prst="rect">
            <a:avLst/>
          </a:prstGeom>
          <a:noFill/>
          <a:extLst>
            <a:ext uri="{909E8E84-426E-40DD-AFC4-6F175D3DCCD1}">
              <a14:hiddenFill xmlns:a14="http://schemas.microsoft.com/office/drawing/2010/main">
                <a:solidFill>
                  <a:srgbClr val="FFFFFF"/>
                </a:solidFill>
              </a14:hiddenFill>
            </a:ext>
          </a:extLst>
        </p:spPr>
      </p:pic>
      <p:sp>
        <p:nvSpPr>
          <p:cNvPr id="7" name="Right Brace 6"/>
          <p:cNvSpPr/>
          <p:nvPr/>
        </p:nvSpPr>
        <p:spPr bwMode="auto">
          <a:xfrm>
            <a:off x="3848100" y="2057400"/>
            <a:ext cx="533400" cy="1147851"/>
          </a:xfrm>
          <a:prstGeom prst="rightBrac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9" name="Rectangle 8"/>
          <p:cNvSpPr/>
          <p:nvPr/>
        </p:nvSpPr>
        <p:spPr bwMode="auto">
          <a:xfrm>
            <a:off x="4388427" y="2057400"/>
            <a:ext cx="2164773" cy="1147851"/>
          </a:xfrm>
          <a:prstGeom prst="rect">
            <a:avLst/>
          </a:prstGeom>
          <a:solidFill>
            <a:srgbClr val="FAF8A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400" b="1" i="0" u="none" strike="noStrike" cap="none" normalizeH="0" baseline="0" dirty="0" smtClean="0">
                <a:ln>
                  <a:noFill/>
                </a:ln>
                <a:solidFill>
                  <a:schemeClr val="tx1"/>
                </a:solidFill>
                <a:effectLst/>
                <a:latin typeface="Arial" charset="0"/>
                <a:ea typeface="ＭＳ Ｐゴシック" pitchFamily="1" charset="-128"/>
              </a:rPr>
              <a:t>Current Liabilities</a:t>
            </a:r>
            <a:r>
              <a:rPr kumimoji="0" lang="en-US" sz="1400" b="0" i="0" u="none" strike="noStrike" cap="none" normalizeH="0" baseline="0" dirty="0" smtClean="0">
                <a:ln>
                  <a:noFill/>
                </a:ln>
                <a:solidFill>
                  <a:schemeClr val="tx1"/>
                </a:solidFill>
                <a:effectLst/>
                <a:latin typeface="Arial" charset="0"/>
                <a:ea typeface="ＭＳ Ｐゴシック" pitchFamily="1" charset="-128"/>
              </a:rPr>
              <a:t>: </a:t>
            </a:r>
            <a:r>
              <a:rPr lang="en-US" sz="1400" dirty="0"/>
              <a:t>obligations that will be settled by providing cash, goods, or services </a:t>
            </a:r>
            <a:r>
              <a:rPr lang="en-US" sz="1400" u="sng" dirty="0"/>
              <a:t>within</a:t>
            </a:r>
            <a:r>
              <a:rPr lang="en-US" sz="1400" dirty="0"/>
              <a:t> the coming year</a:t>
            </a:r>
            <a:endParaRPr kumimoji="0" lang="en-US" sz="14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Right Brace 9"/>
          <p:cNvSpPr/>
          <p:nvPr/>
        </p:nvSpPr>
        <p:spPr bwMode="auto">
          <a:xfrm>
            <a:off x="3848100" y="3276601"/>
            <a:ext cx="533400" cy="685800"/>
          </a:xfrm>
          <a:prstGeom prst="rightBrac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1" name="Rectangle 10"/>
          <p:cNvSpPr/>
          <p:nvPr/>
        </p:nvSpPr>
        <p:spPr bwMode="auto">
          <a:xfrm>
            <a:off x="4388427" y="3276601"/>
            <a:ext cx="2164773" cy="1147851"/>
          </a:xfrm>
          <a:prstGeom prst="rect">
            <a:avLst/>
          </a:prstGeom>
          <a:solidFill>
            <a:srgbClr val="FAF8A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400" b="1" i="0" u="none" strike="noStrike" cap="none" normalizeH="0" baseline="0" dirty="0" smtClean="0">
                <a:ln>
                  <a:noFill/>
                </a:ln>
                <a:solidFill>
                  <a:schemeClr val="tx1"/>
                </a:solidFill>
                <a:effectLst/>
                <a:latin typeface="Arial" charset="0"/>
                <a:ea typeface="ＭＳ Ｐゴシック" pitchFamily="1" charset="-128"/>
              </a:rPr>
              <a:t>Non-Current Liabilities</a:t>
            </a:r>
            <a:r>
              <a:rPr kumimoji="0" lang="en-US" sz="1400" b="0" i="0" u="none" strike="noStrike" cap="none" normalizeH="0" baseline="0" dirty="0" smtClean="0">
                <a:ln>
                  <a:noFill/>
                </a:ln>
                <a:solidFill>
                  <a:schemeClr val="tx1"/>
                </a:solidFill>
                <a:effectLst/>
                <a:latin typeface="Arial" charset="0"/>
                <a:ea typeface="ＭＳ Ｐゴシック" pitchFamily="1" charset="-128"/>
              </a:rPr>
              <a:t>: </a:t>
            </a:r>
            <a:r>
              <a:rPr lang="en-US" sz="1400" dirty="0"/>
              <a:t>obligations that will be settled by providing cash, goods, or services </a:t>
            </a:r>
            <a:r>
              <a:rPr lang="en-US" sz="1400" u="sng" dirty="0" smtClean="0"/>
              <a:t>beyond</a:t>
            </a:r>
            <a:r>
              <a:rPr lang="en-US" sz="1400" dirty="0" smtClean="0"/>
              <a:t> </a:t>
            </a:r>
            <a:r>
              <a:rPr lang="en-US" sz="1400" dirty="0"/>
              <a:t>the coming year</a:t>
            </a:r>
          </a:p>
        </p:txBody>
      </p:sp>
      <p:sp>
        <p:nvSpPr>
          <p:cNvPr id="12" name="Rectangle 11"/>
          <p:cNvSpPr/>
          <p:nvPr/>
        </p:nvSpPr>
        <p:spPr bwMode="auto">
          <a:xfrm>
            <a:off x="990600" y="4171728"/>
            <a:ext cx="5334000" cy="2152871"/>
          </a:xfrm>
          <a:prstGeom prst="rect">
            <a:avLst/>
          </a:prstGeom>
          <a:noFill/>
          <a:ln w="31750" cap="flat" cmpd="sng" algn="ctr">
            <a:solidFill>
              <a:srgbClr val="D1211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3" name="Rectangle 12"/>
          <p:cNvSpPr/>
          <p:nvPr/>
        </p:nvSpPr>
        <p:spPr bwMode="auto">
          <a:xfrm>
            <a:off x="4388427" y="4953001"/>
            <a:ext cx="2164773" cy="762000"/>
          </a:xfrm>
          <a:prstGeom prst="rect">
            <a:avLst/>
          </a:prstGeom>
          <a:solidFill>
            <a:srgbClr val="FAF8A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auto">
              <a:spcBef>
                <a:spcPts val="0"/>
              </a:spcBef>
              <a:spcAft>
                <a:spcPts val="0"/>
              </a:spcAft>
              <a:defRPr/>
            </a:pPr>
            <a:r>
              <a:rPr kumimoji="0" lang="en-US" sz="1400" b="1" i="0" u="none" strike="noStrike" cap="none" normalizeH="0" baseline="0" dirty="0" smtClean="0">
                <a:ln>
                  <a:noFill/>
                </a:ln>
                <a:solidFill>
                  <a:schemeClr val="tx1"/>
                </a:solidFill>
                <a:effectLst/>
                <a:latin typeface="Arial" charset="0"/>
                <a:ea typeface="ＭＳ Ｐゴシック" pitchFamily="1" charset="-128"/>
              </a:rPr>
              <a:t>Equity</a:t>
            </a:r>
            <a:r>
              <a:rPr kumimoji="0" lang="en-US" sz="1400" b="0" i="0" u="none" strike="noStrike" cap="none" normalizeH="0" baseline="0" dirty="0" smtClean="0">
                <a:ln>
                  <a:noFill/>
                </a:ln>
                <a:solidFill>
                  <a:schemeClr val="tx1"/>
                </a:solidFill>
                <a:effectLst/>
                <a:latin typeface="Arial" charset="0"/>
                <a:ea typeface="ＭＳ Ｐゴシック" pitchFamily="1" charset="-128"/>
              </a:rPr>
              <a:t>: </a:t>
            </a:r>
            <a:r>
              <a:rPr lang="en-US" sz="1400" dirty="0" smtClean="0"/>
              <a:t>Contributed </a:t>
            </a:r>
            <a:r>
              <a:rPr lang="en-US" sz="1400" dirty="0"/>
              <a:t>capital </a:t>
            </a:r>
            <a:r>
              <a:rPr lang="en-US" sz="1400" dirty="0" smtClean="0"/>
              <a:t>and retained earnings</a:t>
            </a:r>
            <a:endParaRPr lang="en-US" sz="1400" dirty="0"/>
          </a:p>
        </p:txBody>
      </p:sp>
      <p:sp>
        <p:nvSpPr>
          <p:cNvPr id="14" name="Rectangle 13"/>
          <p:cNvSpPr/>
          <p:nvPr/>
        </p:nvSpPr>
        <p:spPr bwMode="auto">
          <a:xfrm>
            <a:off x="6040582" y="6438458"/>
            <a:ext cx="1447800" cy="360218"/>
          </a:xfrm>
          <a:prstGeom prst="rect">
            <a:avLst/>
          </a:prstGeom>
          <a:noFill/>
          <a:ln w="44450" cap="flat" cmpd="sng" algn="ctr">
            <a:solidFill>
              <a:srgbClr val="A51A1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7818163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16</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Balance Sheet Format</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181600"/>
          </a:xfrm>
          <a:noFill/>
        </p:spPr>
        <p:txBody>
          <a:bodyPr lIns="0" tIns="0" rIns="0" bIns="0"/>
          <a:lstStyle/>
          <a:p>
            <a:pPr marL="0" indent="0">
              <a:buNone/>
            </a:pPr>
            <a:r>
              <a:rPr lang="en-US" sz="1400" dirty="0" smtClean="0"/>
              <a:t>Assets and Liabilities on the Balance </a:t>
            </a:r>
            <a:r>
              <a:rPr lang="en-US" sz="1400" dirty="0"/>
              <a:t>sheet </a:t>
            </a:r>
            <a:r>
              <a:rPr lang="en-US" sz="1400" dirty="0" smtClean="0"/>
              <a:t>are typically ordered according </a:t>
            </a:r>
            <a:r>
              <a:rPr lang="en-US" sz="1400" dirty="0"/>
              <a:t>to </a:t>
            </a:r>
            <a:r>
              <a:rPr lang="en-US" sz="1400" dirty="0" smtClean="0"/>
              <a:t>liquidity*</a:t>
            </a:r>
          </a:p>
          <a:p>
            <a:pPr marL="0" indent="0">
              <a:buNone/>
            </a:pPr>
            <a:r>
              <a:rPr lang="en-US" sz="1400" dirty="0" smtClean="0"/>
              <a:t> </a:t>
            </a:r>
            <a:endParaRPr lang="en-US" sz="1400" dirty="0"/>
          </a:p>
          <a:p>
            <a:pPr lvl="1">
              <a:buFont typeface="Wingdings" panose="05000000000000000000" pitchFamily="2" charset="2"/>
              <a:buChar char="ü"/>
            </a:pPr>
            <a:r>
              <a:rPr lang="en-US" sz="1400" dirty="0"/>
              <a:t>Companies using U.S. GAAP </a:t>
            </a:r>
            <a:r>
              <a:rPr lang="en-US" sz="1400" dirty="0" smtClean="0"/>
              <a:t>(i.e., Disney) </a:t>
            </a:r>
            <a:r>
              <a:rPr lang="en-US" sz="1400" dirty="0"/>
              <a:t>order items on the balance sheet from most liquid to least liquid. </a:t>
            </a:r>
          </a:p>
          <a:p>
            <a:pPr lvl="1">
              <a:buFont typeface="Wingdings" panose="05000000000000000000" pitchFamily="2" charset="2"/>
              <a:buChar char="ü"/>
            </a:pPr>
            <a:r>
              <a:rPr lang="en-US" sz="1400" dirty="0" smtClean="0"/>
              <a:t>Although not prescribed, in general, companies </a:t>
            </a:r>
            <a:r>
              <a:rPr lang="en-US" sz="1400" dirty="0"/>
              <a:t>using IFRS order balance sheet information from least liquid to most liquid</a:t>
            </a:r>
            <a:r>
              <a:rPr lang="en-US" sz="1400" dirty="0" smtClean="0"/>
              <a:t>.</a:t>
            </a:r>
            <a:endParaRPr lang="en-US" sz="1400" dirty="0"/>
          </a:p>
          <a:p>
            <a:pPr>
              <a:spcBef>
                <a:spcPct val="0"/>
              </a:spcBef>
            </a:pPr>
            <a:endParaRPr lang="en-US" sz="1600" dirty="0" smtClean="0"/>
          </a:p>
          <a:p>
            <a:pPr>
              <a:spcBef>
                <a:spcPct val="0"/>
              </a:spcBef>
            </a:pPr>
            <a:endParaRPr lang="en-US" sz="1600" dirty="0" smtClean="0"/>
          </a:p>
          <a:p>
            <a:pPr>
              <a:spcBef>
                <a:spcPct val="0"/>
              </a:spcBef>
            </a:pPr>
            <a:endParaRPr lang="en-US" sz="1600" dirty="0"/>
          </a:p>
          <a:p>
            <a:pPr>
              <a:spcBef>
                <a:spcPct val="0"/>
              </a:spcBef>
            </a:pPr>
            <a:endParaRPr lang="en-US" sz="1600" dirty="0"/>
          </a:p>
          <a:p>
            <a:pPr marL="0" indent="0">
              <a:buNone/>
            </a:pPr>
            <a:r>
              <a:rPr lang="en-US" sz="1600" dirty="0"/>
              <a:t>*</a:t>
            </a:r>
            <a:r>
              <a:rPr lang="en-US" sz="1600" dirty="0" smtClean="0"/>
              <a:t> </a:t>
            </a:r>
            <a:r>
              <a:rPr lang="en-US" sz="1400" dirty="0"/>
              <a:t>Liquidity</a:t>
            </a:r>
          </a:p>
          <a:p>
            <a:pPr lvl="1">
              <a:buFont typeface="Wingdings" panose="05000000000000000000" pitchFamily="2" charset="2"/>
              <a:buChar char="Ø"/>
            </a:pPr>
            <a:r>
              <a:rPr lang="en-US" sz="1400" dirty="0"/>
              <a:t>For a company overall, its ability to pay for short-term obligations</a:t>
            </a:r>
          </a:p>
          <a:p>
            <a:pPr lvl="1">
              <a:buFont typeface="Wingdings" panose="05000000000000000000" pitchFamily="2" charset="2"/>
              <a:buChar char="Ø"/>
            </a:pPr>
            <a:r>
              <a:rPr lang="en-US" sz="1400" dirty="0"/>
              <a:t>For a particular asset or liability, its “nearness to cash”</a:t>
            </a:r>
          </a:p>
          <a:p>
            <a:pPr marL="0" indent="0">
              <a:spcBef>
                <a:spcPct val="0"/>
              </a:spcBef>
              <a:buNone/>
            </a:pPr>
            <a:endParaRPr lang="en-US" sz="1600" dirty="0"/>
          </a:p>
        </p:txBody>
      </p:sp>
    </p:spTree>
    <p:extLst>
      <p:ext uri="{BB962C8B-B14F-4D97-AF65-F5344CB8AC3E}">
        <p14:creationId xmlns:p14="http://schemas.microsoft.com/office/powerpoint/2010/main" val="41365660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0C2DC77-D482-405D-B6E6-B1177FBE9BE2}" type="slidenum">
              <a:rPr lang="en-US" altLang="en-US" sz="900" b="1" smtClean="0">
                <a:solidFill>
                  <a:srgbClr val="A51A17"/>
                </a:solidFill>
              </a:rPr>
              <a:pPr/>
              <a:t>17</a:t>
            </a:fld>
            <a:endParaRPr lang="en-US" altLang="en-US" sz="1400" b="1" dirty="0">
              <a:solidFill>
                <a:srgbClr val="A51A17"/>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Balance Sheet</a:t>
            </a:r>
            <a:endParaRPr lang="en-US" altLang="en-US" dirty="0">
              <a:solidFill>
                <a:schemeClr val="bg1"/>
              </a:solidFill>
            </a:endParaRP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562" t="28711" r="42569" b="9766"/>
          <a:stretch/>
        </p:blipFill>
        <p:spPr bwMode="auto">
          <a:xfrm>
            <a:off x="1676400" y="999145"/>
            <a:ext cx="5008418" cy="5800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descr="Image result for target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84818" y="999145"/>
            <a:ext cx="2232745" cy="505105"/>
          </a:xfrm>
          <a:prstGeom prst="rect">
            <a:avLst/>
          </a:prstGeom>
          <a:noFill/>
          <a:extLst>
            <a:ext uri="{909E8E84-426E-40DD-AFC4-6F175D3DCCD1}">
              <a14:hiddenFill xmlns:a14="http://schemas.microsoft.com/office/drawing/2010/main">
                <a:solidFill>
                  <a:srgbClr val="FFFFFF"/>
                </a:solidFill>
              </a14:hiddenFill>
            </a:ext>
          </a:extLst>
        </p:spPr>
      </p:pic>
      <p:sp>
        <p:nvSpPr>
          <p:cNvPr id="6" name="Right Brace 5"/>
          <p:cNvSpPr/>
          <p:nvPr/>
        </p:nvSpPr>
        <p:spPr bwMode="auto">
          <a:xfrm rot="10800000">
            <a:off x="1371598" y="1538884"/>
            <a:ext cx="381001" cy="2360353"/>
          </a:xfrm>
          <a:prstGeom prst="rightBrac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7" name="Right Brace 6"/>
          <p:cNvSpPr/>
          <p:nvPr/>
        </p:nvSpPr>
        <p:spPr bwMode="auto">
          <a:xfrm rot="10800000">
            <a:off x="1371599" y="3933873"/>
            <a:ext cx="374073" cy="2865459"/>
          </a:xfrm>
          <a:prstGeom prst="rightBrac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8" name="Rectangle 7"/>
          <p:cNvSpPr/>
          <p:nvPr/>
        </p:nvSpPr>
        <p:spPr bwMode="auto">
          <a:xfrm>
            <a:off x="254576" y="2566661"/>
            <a:ext cx="1117021" cy="304800"/>
          </a:xfrm>
          <a:prstGeom prst="rect">
            <a:avLst/>
          </a:prstGeom>
          <a:solidFill>
            <a:srgbClr val="FAF8A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US" sz="1200" b="1" i="0" u="none" strike="noStrike" cap="none" normalizeH="0" baseline="0" dirty="0" smtClean="0">
                <a:ln>
                  <a:noFill/>
                </a:ln>
                <a:solidFill>
                  <a:schemeClr val="tx1"/>
                </a:solidFill>
                <a:effectLst/>
                <a:latin typeface="Arial" charset="0"/>
                <a:ea typeface="ＭＳ Ｐゴシック" pitchFamily="1" charset="-128"/>
              </a:rPr>
              <a:t>Assets</a:t>
            </a:r>
            <a:endParaRPr kumimoji="0" lang="en-US" sz="12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9" name="Rectangle 8"/>
          <p:cNvSpPr/>
          <p:nvPr/>
        </p:nvSpPr>
        <p:spPr bwMode="auto">
          <a:xfrm>
            <a:off x="152400" y="4991003"/>
            <a:ext cx="1219199" cy="751197"/>
          </a:xfrm>
          <a:prstGeom prst="rect">
            <a:avLst/>
          </a:prstGeom>
          <a:solidFill>
            <a:srgbClr val="FAF8A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US" sz="1200" b="1" i="0" u="none" strike="noStrike" cap="none" normalizeH="0" baseline="0" dirty="0" smtClean="0">
                <a:ln>
                  <a:noFill/>
                </a:ln>
                <a:solidFill>
                  <a:schemeClr val="tx1"/>
                </a:solidFill>
                <a:effectLst/>
                <a:latin typeface="Arial" charset="0"/>
                <a:ea typeface="ＭＳ Ｐゴシック" pitchFamily="1" charset="-128"/>
              </a:rPr>
              <a:t>Liabilities and Stockholders’ Equity</a:t>
            </a:r>
            <a:endParaRPr kumimoji="0" lang="en-US" sz="1200" b="0" i="0" u="none" strike="noStrike" cap="none" normalizeH="0" baseline="0" dirty="0" smtClean="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8588543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0C2DC77-D482-405D-B6E6-B1177FBE9BE2}" type="slidenum">
              <a:rPr lang="en-US" altLang="en-US" sz="900" b="1" smtClean="0">
                <a:solidFill>
                  <a:srgbClr val="A51A17"/>
                </a:solidFill>
              </a:rPr>
              <a:pPr/>
              <a:t>18</a:t>
            </a:fld>
            <a:endParaRPr lang="en-US" altLang="en-US" sz="1400" b="1" dirty="0">
              <a:solidFill>
                <a:srgbClr val="A51A17"/>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Balance Sheet</a:t>
            </a:r>
            <a:endParaRPr lang="en-US" altLang="en-US" dirty="0">
              <a:solidFill>
                <a:schemeClr val="bg1"/>
              </a:solidFill>
            </a:endParaRPr>
          </a:p>
        </p:txBody>
      </p:sp>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660" t="27930" r="42680" b="8984"/>
          <a:stretch/>
        </p:blipFill>
        <p:spPr bwMode="auto">
          <a:xfrm>
            <a:off x="1960418" y="994183"/>
            <a:ext cx="4738255" cy="5863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descr="Image result for boeing logo">
            <a:hlinkClick r:id="rId4"/>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475"/>
          <a:stretch/>
        </p:blipFill>
        <p:spPr bwMode="auto">
          <a:xfrm>
            <a:off x="6858000" y="994183"/>
            <a:ext cx="2057400" cy="789710"/>
          </a:xfrm>
          <a:prstGeom prst="rect">
            <a:avLst/>
          </a:prstGeom>
          <a:noFill/>
          <a:extLst>
            <a:ext uri="{909E8E84-426E-40DD-AFC4-6F175D3DCCD1}">
              <a14:hiddenFill xmlns:a14="http://schemas.microsoft.com/office/drawing/2010/main">
                <a:solidFill>
                  <a:srgbClr val="FFFFFF"/>
                </a:solidFill>
              </a14:hiddenFill>
            </a:ext>
          </a:extLst>
        </p:spPr>
      </p:pic>
      <p:sp>
        <p:nvSpPr>
          <p:cNvPr id="6" name="Right Brace 5"/>
          <p:cNvSpPr/>
          <p:nvPr/>
        </p:nvSpPr>
        <p:spPr bwMode="auto">
          <a:xfrm rot="10800000">
            <a:off x="1562095" y="1756184"/>
            <a:ext cx="398321" cy="1977616"/>
          </a:xfrm>
          <a:prstGeom prst="rightBrac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7" name="Right Brace 6"/>
          <p:cNvSpPr/>
          <p:nvPr/>
        </p:nvSpPr>
        <p:spPr bwMode="auto">
          <a:xfrm rot="10800000">
            <a:off x="1586344" y="3768435"/>
            <a:ext cx="374074" cy="3013364"/>
          </a:xfrm>
          <a:prstGeom prst="rightBrac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8" name="Rectangle 7"/>
          <p:cNvSpPr/>
          <p:nvPr/>
        </p:nvSpPr>
        <p:spPr bwMode="auto">
          <a:xfrm>
            <a:off x="469323" y="2592592"/>
            <a:ext cx="1117021" cy="304800"/>
          </a:xfrm>
          <a:prstGeom prst="rect">
            <a:avLst/>
          </a:prstGeom>
          <a:solidFill>
            <a:srgbClr val="FAF8A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US" sz="1200" b="1" i="0" u="none" strike="noStrike" cap="none" normalizeH="0" baseline="0" dirty="0" smtClean="0">
                <a:ln>
                  <a:noFill/>
                </a:ln>
                <a:solidFill>
                  <a:schemeClr val="tx1"/>
                </a:solidFill>
                <a:effectLst/>
                <a:latin typeface="Arial" charset="0"/>
                <a:ea typeface="ＭＳ Ｐゴシック" pitchFamily="1" charset="-128"/>
              </a:rPr>
              <a:t>Assets</a:t>
            </a:r>
            <a:endParaRPr kumimoji="0" lang="en-US" sz="12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9" name="Rectangle 8"/>
          <p:cNvSpPr/>
          <p:nvPr/>
        </p:nvSpPr>
        <p:spPr bwMode="auto">
          <a:xfrm>
            <a:off x="367145" y="4899518"/>
            <a:ext cx="1219199" cy="751197"/>
          </a:xfrm>
          <a:prstGeom prst="rect">
            <a:avLst/>
          </a:prstGeom>
          <a:solidFill>
            <a:srgbClr val="FAF8A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US" sz="1200" b="1" i="0" u="none" strike="noStrike" cap="none" normalizeH="0" baseline="0" dirty="0" smtClean="0">
                <a:ln>
                  <a:noFill/>
                </a:ln>
                <a:solidFill>
                  <a:schemeClr val="tx1"/>
                </a:solidFill>
                <a:effectLst/>
                <a:latin typeface="Arial" charset="0"/>
                <a:ea typeface="ＭＳ Ｐゴシック" pitchFamily="1" charset="-128"/>
              </a:rPr>
              <a:t>Liabilities and Stockholders’ Equity</a:t>
            </a:r>
            <a:endParaRPr kumimoji="0" lang="en-US" sz="1200" b="0" i="0" u="none" strike="noStrike" cap="none" normalizeH="0" baseline="0" dirty="0" smtClean="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8659103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0C2DC77-D482-405D-B6E6-B1177FBE9BE2}" type="slidenum">
              <a:rPr lang="en-US" altLang="en-US" sz="900" b="1" smtClean="0">
                <a:solidFill>
                  <a:srgbClr val="A51A17"/>
                </a:solidFill>
              </a:rPr>
              <a:pPr/>
              <a:t>19</a:t>
            </a:fld>
            <a:endParaRPr lang="en-US" altLang="en-US" sz="1400" b="1" dirty="0">
              <a:solidFill>
                <a:srgbClr val="A51A17"/>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Balance Sheet</a:t>
            </a:r>
            <a:endParaRPr lang="en-US" altLang="en-US" dirty="0">
              <a:solidFill>
                <a:schemeClr val="bg1"/>
              </a:solidFill>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848" t="28711" r="30600" b="8984"/>
          <a:stretch/>
        </p:blipFill>
        <p:spPr bwMode="auto">
          <a:xfrm>
            <a:off x="609600" y="1692459"/>
            <a:ext cx="8305800" cy="5144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3263" t="47443" r="30545" b="45739"/>
          <a:stretch/>
        </p:blipFill>
        <p:spPr bwMode="auto">
          <a:xfrm>
            <a:off x="609600" y="1151838"/>
            <a:ext cx="8298873" cy="540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descr="Image result for bmw  group logo">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9355" y="466331"/>
            <a:ext cx="2836045" cy="531196"/>
          </a:xfrm>
          <a:prstGeom prst="rect">
            <a:avLst/>
          </a:prstGeom>
          <a:noFill/>
          <a:extLst>
            <a:ext uri="{909E8E84-426E-40DD-AFC4-6F175D3DCCD1}">
              <a14:hiddenFill xmlns:a14="http://schemas.microsoft.com/office/drawing/2010/main">
                <a:solidFill>
                  <a:srgbClr val="FFFFFF"/>
                </a:solidFill>
              </a14:hiddenFill>
            </a:ext>
          </a:extLst>
        </p:spPr>
      </p:pic>
      <p:sp>
        <p:nvSpPr>
          <p:cNvPr id="7" name="Right Brace 6"/>
          <p:cNvSpPr/>
          <p:nvPr/>
        </p:nvSpPr>
        <p:spPr bwMode="auto">
          <a:xfrm>
            <a:off x="3134585" y="1692460"/>
            <a:ext cx="398323" cy="2955740"/>
          </a:xfrm>
          <a:prstGeom prst="rightBrac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8" name="Right Brace 7"/>
          <p:cNvSpPr/>
          <p:nvPr/>
        </p:nvSpPr>
        <p:spPr bwMode="auto">
          <a:xfrm>
            <a:off x="3134585" y="4800600"/>
            <a:ext cx="374075" cy="1904999"/>
          </a:xfrm>
          <a:prstGeom prst="rightBrac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9" name="Rectangle 8"/>
          <p:cNvSpPr/>
          <p:nvPr/>
        </p:nvSpPr>
        <p:spPr bwMode="auto">
          <a:xfrm>
            <a:off x="3559748" y="3017930"/>
            <a:ext cx="1117021" cy="304800"/>
          </a:xfrm>
          <a:prstGeom prst="rect">
            <a:avLst/>
          </a:prstGeom>
          <a:solidFill>
            <a:srgbClr val="FAF8A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US" sz="1200" b="1" i="0" u="none" strike="noStrike" cap="none" normalizeH="0" baseline="0" dirty="0" smtClean="0">
                <a:ln>
                  <a:noFill/>
                </a:ln>
                <a:solidFill>
                  <a:schemeClr val="tx1"/>
                </a:solidFill>
                <a:effectLst/>
                <a:latin typeface="Arial" charset="0"/>
                <a:ea typeface="ＭＳ Ｐゴシック" pitchFamily="1" charset="-128"/>
              </a:rPr>
              <a:t>Assets</a:t>
            </a:r>
            <a:endParaRPr kumimoji="0" lang="en-US" sz="12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Rectangle 9"/>
          <p:cNvSpPr/>
          <p:nvPr/>
        </p:nvSpPr>
        <p:spPr bwMode="auto">
          <a:xfrm>
            <a:off x="3508660" y="5377500"/>
            <a:ext cx="1219199" cy="751197"/>
          </a:xfrm>
          <a:prstGeom prst="rect">
            <a:avLst/>
          </a:prstGeom>
          <a:solidFill>
            <a:srgbClr val="FAF8A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US" sz="1200" b="1" i="0" u="none" strike="noStrike" cap="none" normalizeH="0" baseline="0" dirty="0" smtClean="0">
                <a:ln>
                  <a:noFill/>
                </a:ln>
                <a:solidFill>
                  <a:schemeClr val="tx1"/>
                </a:solidFill>
                <a:effectLst/>
                <a:latin typeface="Arial" charset="0"/>
                <a:ea typeface="ＭＳ Ｐゴシック" pitchFamily="1" charset="-128"/>
              </a:rPr>
              <a:t>Liabilities and Stockholders’ Equity</a:t>
            </a:r>
            <a:endParaRPr kumimoji="0" lang="en-US" sz="1200" b="0" i="0" u="none" strike="noStrike" cap="none" normalizeH="0" baseline="0" dirty="0" smtClean="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903879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2</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Chapter 01 Learning Objectives</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086600" cy="4648200"/>
          </a:xfrm>
          <a:noFill/>
        </p:spPr>
        <p:txBody>
          <a:bodyPr lIns="0" tIns="0" rIns="0" bIns="0"/>
          <a:lstStyle/>
          <a:p>
            <a:pPr marL="342900" indent="-342900" eaLnBrk="1" hangingPunct="1">
              <a:spcBef>
                <a:spcPts val="0"/>
              </a:spcBef>
              <a:buFont typeface="+mj-lt"/>
              <a:buAutoNum type="arabicParenR"/>
            </a:pPr>
            <a:r>
              <a:rPr lang="en-US" altLang="en-US" sz="1400" dirty="0"/>
              <a:t>Recognize the information conveyed in each of the four </a:t>
            </a:r>
            <a:r>
              <a:rPr lang="en-US" altLang="en-US" sz="1400" dirty="0" smtClean="0"/>
              <a:t>basic financial </a:t>
            </a:r>
            <a:r>
              <a:rPr lang="en-US" altLang="en-US" sz="1400" dirty="0"/>
              <a:t>statements and the way that </a:t>
            </a:r>
            <a:r>
              <a:rPr lang="en-US" altLang="en-US" sz="1400" dirty="0" smtClean="0"/>
              <a:t>this information </a:t>
            </a:r>
            <a:r>
              <a:rPr lang="en-US" altLang="en-US" sz="1400" dirty="0"/>
              <a:t>is used by </a:t>
            </a:r>
            <a:r>
              <a:rPr lang="en-US" altLang="en-US" sz="1400" dirty="0" smtClean="0"/>
              <a:t>different decision </a:t>
            </a:r>
            <a:r>
              <a:rPr lang="en-US" altLang="en-US" sz="1400" dirty="0"/>
              <a:t>makers (investors, creditors, </a:t>
            </a:r>
            <a:r>
              <a:rPr lang="en-US" altLang="en-US" sz="1400" dirty="0" smtClean="0"/>
              <a:t>analysts, and </a:t>
            </a:r>
            <a:r>
              <a:rPr lang="en-US" altLang="en-US" sz="1400" dirty="0"/>
              <a:t>managers</a:t>
            </a:r>
            <a:r>
              <a:rPr lang="en-US" altLang="en-US" sz="1400" dirty="0" smtClean="0"/>
              <a:t>)</a:t>
            </a:r>
            <a:endParaRPr lang="en-US" altLang="en-US" sz="1400" dirty="0"/>
          </a:p>
          <a:p>
            <a:pPr marL="342900" indent="-342900" eaLnBrk="1" hangingPunct="1">
              <a:spcBef>
                <a:spcPts val="0"/>
              </a:spcBef>
              <a:buFont typeface="+mj-lt"/>
              <a:buAutoNum type="arabicParenR"/>
            </a:pPr>
            <a:endParaRPr lang="en-US" altLang="en-US" sz="1400" dirty="0"/>
          </a:p>
          <a:p>
            <a:pPr marL="342900" indent="-342900" eaLnBrk="1" hangingPunct="1">
              <a:spcBef>
                <a:spcPts val="0"/>
              </a:spcBef>
              <a:buFont typeface="+mj-lt"/>
              <a:buAutoNum type="arabicParenR"/>
            </a:pPr>
            <a:r>
              <a:rPr lang="en-US" altLang="en-US" sz="1400" dirty="0" smtClean="0"/>
              <a:t>Identify </a:t>
            </a:r>
            <a:r>
              <a:rPr lang="en-US" altLang="en-US" sz="1400" dirty="0"/>
              <a:t>the role of </a:t>
            </a:r>
            <a:r>
              <a:rPr lang="en-US" altLang="en-US" sz="1400" dirty="0" smtClean="0"/>
              <a:t>Generally Accepted </a:t>
            </a:r>
            <a:r>
              <a:rPr lang="en-US" altLang="en-US" sz="1400" dirty="0"/>
              <a:t>A</a:t>
            </a:r>
            <a:r>
              <a:rPr lang="en-US" altLang="en-US" sz="1400" dirty="0" smtClean="0"/>
              <a:t>ccounting Principles (</a:t>
            </a:r>
            <a:r>
              <a:rPr lang="en-US" altLang="en-US" sz="1400" dirty="0"/>
              <a:t>GAAP) in determining financial statement content and </a:t>
            </a:r>
            <a:r>
              <a:rPr lang="en-US" altLang="en-US" sz="1400" dirty="0" smtClean="0"/>
              <a:t>how companies </a:t>
            </a:r>
            <a:r>
              <a:rPr lang="en-US" altLang="en-US" sz="1400" dirty="0"/>
              <a:t>ensure the accuracy of their financial </a:t>
            </a:r>
            <a:r>
              <a:rPr lang="en-US" altLang="en-US" sz="1400" dirty="0" smtClean="0"/>
              <a:t>statements</a:t>
            </a:r>
            <a:endParaRPr lang="en-US" altLang="en-US" sz="1400" dirty="0"/>
          </a:p>
          <a:p>
            <a:pPr marL="119063" indent="-119063" eaLnBrk="1" hangingPunct="1"/>
            <a:endParaRPr lang="en-US" altLang="en-US" sz="16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0C2DC77-D482-405D-B6E6-B1177FBE9BE2}" type="slidenum">
              <a:rPr lang="en-US" altLang="en-US" sz="900" b="1" smtClean="0">
                <a:solidFill>
                  <a:srgbClr val="A51A17"/>
                </a:solidFill>
              </a:rPr>
              <a:pPr/>
              <a:t>20</a:t>
            </a:fld>
            <a:endParaRPr lang="en-US" altLang="en-US" sz="1400" b="1" dirty="0">
              <a:solidFill>
                <a:srgbClr val="A51A17"/>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Balance Sheet</a:t>
            </a:r>
            <a:endParaRPr lang="en-US" altLang="en-US" dirty="0">
              <a:solidFill>
                <a:schemeClr val="bg1"/>
              </a:solidFill>
            </a:endParaRP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111" t="41407" r="56469" b="9469"/>
          <a:stretch/>
        </p:blipFill>
        <p:spPr bwMode="auto">
          <a:xfrm>
            <a:off x="1316182" y="949970"/>
            <a:ext cx="3267647" cy="5852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021" t="41407" r="26976" b="9469"/>
          <a:stretch/>
        </p:blipFill>
        <p:spPr bwMode="auto">
          <a:xfrm>
            <a:off x="4563047" y="949969"/>
            <a:ext cx="3815074" cy="5852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descr="Image result for nestle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2721" y="466331"/>
            <a:ext cx="1295400" cy="548859"/>
          </a:xfrm>
          <a:prstGeom prst="rect">
            <a:avLst/>
          </a:prstGeom>
          <a:noFill/>
          <a:extLst>
            <a:ext uri="{909E8E84-426E-40DD-AFC4-6F175D3DCCD1}">
              <a14:hiddenFill xmlns:a14="http://schemas.microsoft.com/office/drawing/2010/main">
                <a:solidFill>
                  <a:srgbClr val="FFFFFF"/>
                </a:solidFill>
              </a14:hiddenFill>
            </a:ext>
          </a:extLst>
        </p:spPr>
      </p:pic>
      <p:sp>
        <p:nvSpPr>
          <p:cNvPr id="7" name="Right Brace 6"/>
          <p:cNvSpPr/>
          <p:nvPr/>
        </p:nvSpPr>
        <p:spPr bwMode="auto">
          <a:xfrm rot="10800000">
            <a:off x="1117020" y="1371600"/>
            <a:ext cx="398321" cy="5431136"/>
          </a:xfrm>
          <a:prstGeom prst="rightBrac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9" name="Rectangle 8"/>
          <p:cNvSpPr/>
          <p:nvPr/>
        </p:nvSpPr>
        <p:spPr bwMode="auto">
          <a:xfrm>
            <a:off x="0" y="3934768"/>
            <a:ext cx="1117021" cy="304800"/>
          </a:xfrm>
          <a:prstGeom prst="rect">
            <a:avLst/>
          </a:prstGeom>
          <a:solidFill>
            <a:srgbClr val="FAF8A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US" sz="1200" b="1" i="0" u="none" strike="noStrike" cap="none" normalizeH="0" baseline="0" dirty="0" smtClean="0">
                <a:ln>
                  <a:noFill/>
                </a:ln>
                <a:solidFill>
                  <a:schemeClr val="tx1"/>
                </a:solidFill>
                <a:effectLst/>
                <a:latin typeface="Arial" charset="0"/>
                <a:ea typeface="ＭＳ Ｐゴシック" pitchFamily="1" charset="-128"/>
              </a:rPr>
              <a:t>Assets</a:t>
            </a:r>
            <a:endParaRPr kumimoji="0" lang="en-US" sz="1200" b="0" i="0" u="none" strike="noStrike" cap="none" normalizeH="0" baseline="0" dirty="0" smtClean="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22033987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9239" t="25918" r="24874" b="10294"/>
          <a:stretch/>
        </p:blipFill>
        <p:spPr bwMode="auto">
          <a:xfrm>
            <a:off x="1316180" y="949970"/>
            <a:ext cx="7446820" cy="5819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6"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0C2DC77-D482-405D-B6E6-B1177FBE9BE2}" type="slidenum">
              <a:rPr lang="en-US" altLang="en-US" sz="900" b="1" smtClean="0">
                <a:solidFill>
                  <a:srgbClr val="A51A17"/>
                </a:solidFill>
              </a:rPr>
              <a:pPr/>
              <a:t>21</a:t>
            </a:fld>
            <a:endParaRPr lang="en-US" altLang="en-US" sz="1400" b="1" dirty="0">
              <a:solidFill>
                <a:srgbClr val="A51A17"/>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Balance Sheet</a:t>
            </a:r>
            <a:endParaRPr lang="en-US" altLang="en-US" dirty="0">
              <a:solidFill>
                <a:schemeClr val="bg1"/>
              </a:solidFill>
            </a:endParaRPr>
          </a:p>
        </p:txBody>
      </p:sp>
      <p:sp>
        <p:nvSpPr>
          <p:cNvPr id="7" name="Right Brace 6"/>
          <p:cNvSpPr/>
          <p:nvPr/>
        </p:nvSpPr>
        <p:spPr bwMode="auto">
          <a:xfrm rot="10800000">
            <a:off x="1219198" y="1219199"/>
            <a:ext cx="398323" cy="5550696"/>
          </a:xfrm>
          <a:prstGeom prst="rightBrac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pic>
        <p:nvPicPr>
          <p:cNvPr id="7172" name="Picture 4" descr="Image result for nestle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2721" y="466331"/>
            <a:ext cx="1295400" cy="54885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0" y="3618948"/>
            <a:ext cx="1219199" cy="751197"/>
          </a:xfrm>
          <a:prstGeom prst="rect">
            <a:avLst/>
          </a:prstGeom>
          <a:solidFill>
            <a:srgbClr val="FAF8A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US" sz="1200" b="1" i="0" u="none" strike="noStrike" cap="none" normalizeH="0" baseline="0" dirty="0" smtClean="0">
                <a:ln>
                  <a:noFill/>
                </a:ln>
                <a:solidFill>
                  <a:schemeClr val="tx1"/>
                </a:solidFill>
                <a:effectLst/>
                <a:latin typeface="Arial" charset="0"/>
                <a:ea typeface="ＭＳ Ｐゴシック" pitchFamily="1" charset="-128"/>
              </a:rPr>
              <a:t>Liabilities and Stockholders’ Equity</a:t>
            </a:r>
            <a:endParaRPr kumimoji="0" lang="en-US" sz="1200" b="0" i="0" u="none" strike="noStrike" cap="none" normalizeH="0" baseline="0" dirty="0" smtClean="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0126457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A51A17"/>
                </a:solidFill>
              </a:rPr>
              <a:pPr/>
              <a:t>22</a:t>
            </a:fld>
            <a:endParaRPr lang="en-US" altLang="en-US" sz="1400" b="1" dirty="0" smtClean="0">
              <a:solidFill>
                <a:srgbClr val="A51A17"/>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Income Statement</a:t>
            </a:r>
            <a:r>
              <a:rPr lang="en-US" sz="1600" baseline="90000" dirty="0" smtClean="0"/>
              <a:t>1</a:t>
            </a:r>
          </a:p>
          <a:p>
            <a:pPr marL="0" indent="0" algn="ctr">
              <a:buNone/>
            </a:pPr>
            <a:endParaRPr lang="en-US" sz="2800" dirty="0"/>
          </a:p>
        </p:txBody>
      </p:sp>
      <p:sp>
        <p:nvSpPr>
          <p:cNvPr id="5" name="TextBox 4"/>
          <p:cNvSpPr txBox="1"/>
          <p:nvPr/>
        </p:nvSpPr>
        <p:spPr>
          <a:xfrm>
            <a:off x="914400" y="6234855"/>
            <a:ext cx="5638800" cy="461665"/>
          </a:xfrm>
          <a:prstGeom prst="rect">
            <a:avLst/>
          </a:prstGeom>
          <a:noFill/>
        </p:spPr>
        <p:txBody>
          <a:bodyPr wrap="square" rtlCol="0">
            <a:spAutoFit/>
          </a:bodyPr>
          <a:lstStyle/>
          <a:p>
            <a:r>
              <a:rPr lang="en-US" sz="1200" baseline="30000" dirty="0" smtClean="0"/>
              <a:t>1</a:t>
            </a:r>
            <a:r>
              <a:rPr lang="en-US" sz="1200" dirty="0" smtClean="0"/>
              <a:t> The Income Statement may also be referred to as  </a:t>
            </a:r>
            <a:br>
              <a:rPr lang="en-US" sz="1200" dirty="0" smtClean="0"/>
            </a:br>
            <a:r>
              <a:rPr lang="en-US" sz="1200" dirty="0" smtClean="0"/>
              <a:t>Statement of Earning, Statement of Operations, or Profit and Loss Statement</a:t>
            </a:r>
            <a:endParaRPr lang="en-US" sz="1200" dirty="0"/>
          </a:p>
        </p:txBody>
      </p:sp>
      <p:graphicFrame>
        <p:nvGraphicFramePr>
          <p:cNvPr id="6" name="Table 5"/>
          <p:cNvGraphicFramePr>
            <a:graphicFrameLocks noGrp="1"/>
          </p:cNvGraphicFramePr>
          <p:nvPr>
            <p:extLst>
              <p:ext uri="{D42A27DB-BD31-4B8C-83A1-F6EECF244321}">
                <p14:modId xmlns:p14="http://schemas.microsoft.com/office/powerpoint/2010/main" val="3059106923"/>
              </p:ext>
            </p:extLst>
          </p:nvPr>
        </p:nvGraphicFramePr>
        <p:xfrm>
          <a:off x="3886200" y="3733800"/>
          <a:ext cx="1695450" cy="2133600"/>
        </p:xfrm>
        <a:graphic>
          <a:graphicData uri="http://schemas.openxmlformats.org/drawingml/2006/table">
            <a:tbl>
              <a:tblPr firstRow="1" bandRow="1">
                <a:tableStyleId>{2D5ABB26-0587-4C30-8999-92F81FD0307C}</a:tableStyleId>
              </a:tblPr>
              <a:tblGrid>
                <a:gridCol w="1695450">
                  <a:extLst>
                    <a:ext uri="{9D8B030D-6E8A-4147-A177-3AD203B41FA5}">
                      <a16:colId xmlns:a16="http://schemas.microsoft.com/office/drawing/2014/main" val="20000"/>
                    </a:ext>
                  </a:extLst>
                </a:gridCol>
              </a:tblGrid>
              <a:tr h="1223683">
                <a:tc>
                  <a:txBody>
                    <a:bodyPr/>
                    <a:lstStyle/>
                    <a:p>
                      <a:pPr algn="ctr"/>
                      <a:endParaRPr lang="en-US" sz="1600" b="1" dirty="0" smtClean="0">
                        <a:solidFill>
                          <a:schemeClr val="bg1"/>
                        </a:solidFill>
                      </a:endParaRPr>
                    </a:p>
                    <a:p>
                      <a:pPr algn="ctr"/>
                      <a:r>
                        <a:rPr lang="en-US" sz="1600" b="1" dirty="0" smtClean="0">
                          <a:solidFill>
                            <a:schemeClr val="bg1"/>
                          </a:solidFill>
                        </a:rPr>
                        <a:t>Revenue</a:t>
                      </a:r>
                    </a:p>
                    <a:p>
                      <a:pPr algn="ctr"/>
                      <a:endParaRPr lang="en-US" sz="1600" b="1" dirty="0">
                        <a:solidFill>
                          <a:schemeClr val="bg1"/>
                        </a:solidFill>
                      </a:endParaRPr>
                    </a:p>
                  </a:txBody>
                  <a:tcPr anchor="ctr">
                    <a:solidFill>
                      <a:srgbClr val="008000"/>
                    </a:solidFill>
                  </a:tcPr>
                </a:tc>
                <a:extLst>
                  <a:ext uri="{0D108BD9-81ED-4DB2-BD59-A6C34878D82A}">
                    <a16:rowId xmlns:a16="http://schemas.microsoft.com/office/drawing/2014/main" val="10000"/>
                  </a:ext>
                </a:extLst>
              </a:tr>
              <a:tr h="533400">
                <a:tc>
                  <a:txBody>
                    <a:bodyPr/>
                    <a:lstStyle/>
                    <a:p>
                      <a:pPr algn="ctr"/>
                      <a:endParaRPr lang="en-US" sz="900" b="1" dirty="0" smtClean="0">
                        <a:solidFill>
                          <a:schemeClr val="bg1"/>
                        </a:solidFill>
                      </a:endParaRPr>
                    </a:p>
                    <a:p>
                      <a:pPr algn="ctr"/>
                      <a:r>
                        <a:rPr lang="en-US" sz="1600" b="1" dirty="0" smtClean="0">
                          <a:solidFill>
                            <a:schemeClr val="bg1"/>
                          </a:solidFill>
                        </a:rPr>
                        <a:t>Expense</a:t>
                      </a:r>
                      <a:endParaRPr lang="en-US" sz="700" b="1" dirty="0">
                        <a:solidFill>
                          <a:schemeClr val="bg1"/>
                        </a:solidFill>
                      </a:endParaRPr>
                    </a:p>
                  </a:txBody>
                  <a:tcPr>
                    <a:lnB w="57150" cap="flat" cmpd="sng" algn="ctr">
                      <a:solidFill>
                        <a:srgbClr val="FFFF00"/>
                      </a:solidFill>
                      <a:prstDash val="solid"/>
                      <a:round/>
                      <a:headEnd type="none" w="med" len="med"/>
                      <a:tailEnd type="none" w="med" len="med"/>
                    </a:lnB>
                    <a:solidFill>
                      <a:srgbClr val="FF584B"/>
                    </a:solidFill>
                  </a:tcPr>
                </a:tc>
                <a:extLst>
                  <a:ext uri="{0D108BD9-81ED-4DB2-BD59-A6C34878D82A}">
                    <a16:rowId xmlns:a16="http://schemas.microsoft.com/office/drawing/2014/main" val="10001"/>
                  </a:ext>
                </a:extLst>
              </a:tr>
              <a:tr h="376517">
                <a:tc>
                  <a:txBody>
                    <a:bodyPr/>
                    <a:lstStyle/>
                    <a:p>
                      <a:pPr algn="ctr"/>
                      <a:r>
                        <a:rPr lang="en-US" sz="1600" b="1" dirty="0" smtClean="0">
                          <a:solidFill>
                            <a:schemeClr val="bg1"/>
                          </a:solidFill>
                        </a:rPr>
                        <a:t>Net Income</a:t>
                      </a:r>
                      <a:endParaRPr lang="en-US" sz="1600" b="1" dirty="0">
                        <a:solidFill>
                          <a:schemeClr val="bg1"/>
                        </a:solidFill>
                      </a:endParaRPr>
                    </a:p>
                  </a:txBody>
                  <a:tcPr anchor="ctr">
                    <a:lnT w="57150" cap="flat" cmpd="sng" algn="ctr">
                      <a:solidFill>
                        <a:srgbClr val="FFFF00"/>
                      </a:solidFill>
                      <a:prstDash val="solid"/>
                      <a:round/>
                      <a:headEnd type="none" w="med" len="med"/>
                      <a:tailEnd type="none" w="med" len="med"/>
                    </a:lnT>
                    <a:solidFill>
                      <a:srgbClr val="7030A0"/>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131392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23</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Income Statement</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4648200"/>
          </a:xfrm>
          <a:noFill/>
        </p:spPr>
        <p:txBody>
          <a:bodyPr lIns="0" tIns="0" rIns="0" bIns="0"/>
          <a:lstStyle/>
          <a:p>
            <a:pPr marL="0" indent="0">
              <a:spcBef>
                <a:spcPct val="0"/>
              </a:spcBef>
              <a:buNone/>
            </a:pPr>
            <a:r>
              <a:rPr lang="en-US" sz="1400" dirty="0"/>
              <a:t>The income statement reports </a:t>
            </a:r>
            <a:r>
              <a:rPr lang="en-US" sz="1400" dirty="0" smtClean="0"/>
              <a:t>revenues </a:t>
            </a:r>
            <a:r>
              <a:rPr lang="en-US" sz="1400" dirty="0"/>
              <a:t>less </a:t>
            </a:r>
            <a:r>
              <a:rPr lang="en-US" sz="1400" dirty="0" smtClean="0"/>
              <a:t>expenses during </a:t>
            </a:r>
            <a:r>
              <a:rPr lang="en-US" sz="1400" dirty="0"/>
              <a:t>the accounting period. </a:t>
            </a:r>
            <a:r>
              <a:rPr lang="en-US" sz="1400" dirty="0" smtClean="0"/>
              <a:t>This statement represents the accountant’s primary measure of economic performance during the period.</a:t>
            </a:r>
          </a:p>
          <a:p>
            <a:pPr marL="0" indent="0">
              <a:spcBef>
                <a:spcPct val="0"/>
              </a:spcBef>
              <a:buNone/>
            </a:pPr>
            <a:endParaRPr lang="en-US" sz="1400" dirty="0"/>
          </a:p>
          <a:p>
            <a:pPr>
              <a:spcBef>
                <a:spcPct val="0"/>
              </a:spcBef>
            </a:pPr>
            <a:r>
              <a:rPr lang="en-US" sz="1400" b="1" dirty="0" smtClean="0">
                <a:solidFill>
                  <a:srgbClr val="008000"/>
                </a:solidFill>
              </a:rPr>
              <a:t>Revenue</a:t>
            </a:r>
          </a:p>
          <a:p>
            <a:pPr lvl="1">
              <a:spcBef>
                <a:spcPct val="0"/>
              </a:spcBef>
              <a:buFont typeface="Wingdings" panose="05000000000000000000" pitchFamily="2" charset="2"/>
              <a:buChar char="ü"/>
            </a:pPr>
            <a:r>
              <a:rPr lang="en-US" sz="1400" dirty="0" smtClean="0"/>
              <a:t>Companies </a:t>
            </a:r>
            <a:r>
              <a:rPr lang="en-US" sz="1400" dirty="0"/>
              <a:t>earn revenues from the sale of goods and services to customers. A few examples of revenues include sales revenue, </a:t>
            </a:r>
            <a:r>
              <a:rPr lang="en-US" sz="1400" dirty="0" smtClean="0"/>
              <a:t>fee revenue, interest </a:t>
            </a:r>
            <a:r>
              <a:rPr lang="en-US" sz="1400" dirty="0"/>
              <a:t>revenue, and rent revenue. </a:t>
            </a:r>
          </a:p>
          <a:p>
            <a:pPr>
              <a:spcBef>
                <a:spcPct val="0"/>
              </a:spcBef>
            </a:pPr>
            <a:endParaRPr lang="en-US" sz="1400" dirty="0"/>
          </a:p>
          <a:p>
            <a:pPr>
              <a:spcBef>
                <a:spcPct val="0"/>
              </a:spcBef>
            </a:pPr>
            <a:r>
              <a:rPr lang="en-US" sz="1400" b="1" dirty="0">
                <a:solidFill>
                  <a:srgbClr val="FF2121"/>
                </a:solidFill>
              </a:rPr>
              <a:t>Expenses </a:t>
            </a:r>
            <a:endParaRPr lang="en-US" sz="1400" b="1" dirty="0" smtClean="0">
              <a:solidFill>
                <a:srgbClr val="FF2121"/>
              </a:solidFill>
            </a:endParaRPr>
          </a:p>
          <a:p>
            <a:pPr lvl="1">
              <a:spcBef>
                <a:spcPct val="0"/>
              </a:spcBef>
              <a:buFont typeface="Wingdings" panose="05000000000000000000" pitchFamily="2" charset="2"/>
              <a:buChar char="ü"/>
            </a:pPr>
            <a:r>
              <a:rPr lang="en-US" sz="1400" dirty="0" smtClean="0"/>
              <a:t>The </a:t>
            </a:r>
            <a:r>
              <a:rPr lang="en-US" sz="1400" dirty="0"/>
              <a:t>dollar amount of resources used to earn revenues during the period. Examples are </a:t>
            </a:r>
            <a:r>
              <a:rPr lang="en-US" sz="1400" dirty="0" smtClean="0"/>
              <a:t>cost of goods sold, wages </a:t>
            </a:r>
            <a:r>
              <a:rPr lang="en-US" sz="1400" dirty="0"/>
              <a:t>expense, rent expense, </a:t>
            </a:r>
            <a:r>
              <a:rPr lang="en-US" sz="1400" dirty="0" smtClean="0"/>
              <a:t>depreciation expense, insurance expense, maintenance expense, income tax expense, and </a:t>
            </a:r>
            <a:r>
              <a:rPr lang="en-US" sz="1400" dirty="0"/>
              <a:t>advertising expense. </a:t>
            </a:r>
          </a:p>
          <a:p>
            <a:pPr>
              <a:spcBef>
                <a:spcPct val="0"/>
              </a:spcBef>
            </a:pPr>
            <a:endParaRPr lang="en-US" sz="1400" dirty="0" smtClean="0"/>
          </a:p>
          <a:p>
            <a:pPr>
              <a:spcBef>
                <a:spcPct val="0"/>
              </a:spcBef>
            </a:pPr>
            <a:endParaRPr lang="en-US" sz="1400" dirty="0"/>
          </a:p>
          <a:p>
            <a:pPr>
              <a:spcBef>
                <a:spcPct val="0"/>
              </a:spcBef>
              <a:buFont typeface="Wingdings" panose="05000000000000000000" pitchFamily="2" charset="2"/>
              <a:buChar char="Ø"/>
            </a:pPr>
            <a:r>
              <a:rPr lang="en-US" sz="1400" dirty="0"/>
              <a:t>When revenues exceed expenses for the period, the company has generated net income. If expenses are greater than revenues in the period, the company has incurred a net loss. </a:t>
            </a:r>
          </a:p>
          <a:p>
            <a:pPr marL="0" indent="0" eaLnBrk="1" hangingPunct="1">
              <a:buNone/>
            </a:pPr>
            <a:endParaRPr lang="en-US" altLang="en-US" sz="1400" dirty="0" smtClean="0"/>
          </a:p>
          <a:p>
            <a:pPr marL="0" indent="0" eaLnBrk="1" hangingPunct="1">
              <a:buNone/>
            </a:pPr>
            <a:endParaRPr lang="en-US" altLang="en-US" sz="1400" dirty="0" smtClean="0"/>
          </a:p>
        </p:txBody>
      </p:sp>
      <p:sp>
        <p:nvSpPr>
          <p:cNvPr id="2" name="TextBox 1"/>
          <p:cNvSpPr txBox="1"/>
          <p:nvPr/>
        </p:nvSpPr>
        <p:spPr>
          <a:xfrm>
            <a:off x="1981200" y="5486400"/>
            <a:ext cx="5652509" cy="461665"/>
          </a:xfrm>
          <a:prstGeom prst="rect">
            <a:avLst/>
          </a:prstGeom>
          <a:noFill/>
        </p:spPr>
        <p:txBody>
          <a:bodyPr wrap="none" rtlCol="0">
            <a:spAutoFit/>
          </a:bodyPr>
          <a:lstStyle/>
          <a:p>
            <a:r>
              <a:rPr lang="en-US" dirty="0" smtClean="0">
                <a:solidFill>
                  <a:srgbClr val="002060"/>
                </a:solidFill>
              </a:rPr>
              <a:t>Net Income (loss) = Revenue - Expense</a:t>
            </a:r>
            <a:endParaRPr lang="en-US" dirty="0">
              <a:solidFill>
                <a:srgbClr val="002060"/>
              </a:solidFill>
            </a:endParaRPr>
          </a:p>
        </p:txBody>
      </p:sp>
    </p:spTree>
    <p:extLst>
      <p:ext uri="{BB962C8B-B14F-4D97-AF65-F5344CB8AC3E}">
        <p14:creationId xmlns:p14="http://schemas.microsoft.com/office/powerpoint/2010/main" val="481269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0C2DC77-D482-405D-B6E6-B1177FBE9BE2}" type="slidenum">
              <a:rPr lang="en-US" altLang="en-US" sz="900" b="1" smtClean="0">
                <a:solidFill>
                  <a:srgbClr val="A51A17"/>
                </a:solidFill>
              </a:rPr>
              <a:pPr/>
              <a:t>24</a:t>
            </a:fld>
            <a:endParaRPr lang="en-US" altLang="en-US" sz="1400" b="1" dirty="0">
              <a:solidFill>
                <a:srgbClr val="A51A17"/>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Income Statement</a:t>
            </a:r>
            <a:endParaRPr lang="en-US" altLang="en-US" dirty="0">
              <a:solidFill>
                <a:schemeClr val="bg1"/>
              </a:solidFill>
            </a:endParaRP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079" t="33984" r="40813" b="16407"/>
          <a:stretch/>
        </p:blipFill>
        <p:spPr bwMode="auto">
          <a:xfrm>
            <a:off x="914400" y="1219200"/>
            <a:ext cx="8096400" cy="4793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descr="Image result for kellogg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6600" y="990600"/>
            <a:ext cx="1754762" cy="643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2818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25</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Income Statement Format</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4648200"/>
          </a:xfrm>
          <a:noFill/>
        </p:spPr>
        <p:txBody>
          <a:bodyPr lIns="0" tIns="0" rIns="0" bIns="0"/>
          <a:lstStyle/>
          <a:p>
            <a:pPr marL="0" indent="0">
              <a:buNone/>
            </a:pPr>
            <a:r>
              <a:rPr lang="en-US" sz="1400" dirty="0" smtClean="0"/>
              <a:t>Companies may use subtotals to communicate key performance metrics:</a:t>
            </a:r>
          </a:p>
          <a:p>
            <a:pPr marL="0" indent="0">
              <a:buNone/>
            </a:pPr>
            <a:endParaRPr lang="en-US" sz="1400" dirty="0"/>
          </a:p>
          <a:p>
            <a:pPr lvl="1">
              <a:buFont typeface="Wingdings" panose="05000000000000000000" pitchFamily="2" charset="2"/>
              <a:buChar char="ü"/>
            </a:pPr>
            <a:r>
              <a:rPr lang="en-US" sz="1400" b="1" dirty="0"/>
              <a:t>Gross profit </a:t>
            </a:r>
            <a:r>
              <a:rPr lang="en-US" sz="1400" b="1" dirty="0" smtClean="0"/>
              <a:t>(margin) </a:t>
            </a:r>
            <a:r>
              <a:rPr lang="en-US" sz="1400" dirty="0" smtClean="0"/>
              <a:t>(i.e</a:t>
            </a:r>
            <a:r>
              <a:rPr lang="en-US" sz="1400" dirty="0"/>
              <a:t>., revenue less cost of sales)</a:t>
            </a:r>
          </a:p>
          <a:p>
            <a:pPr lvl="2">
              <a:buFont typeface="Wingdings" panose="05000000000000000000" pitchFamily="2" charset="2"/>
              <a:buChar char="Ø"/>
            </a:pPr>
            <a:r>
              <a:rPr lang="en-US" sz="1400" dirty="0"/>
              <a:t>Multistep format: Income statement shows gross profit subtotal</a:t>
            </a:r>
          </a:p>
          <a:p>
            <a:pPr lvl="2">
              <a:buFont typeface="Wingdings" panose="05000000000000000000" pitchFamily="2" charset="2"/>
              <a:buChar char="Ø"/>
            </a:pPr>
            <a:r>
              <a:rPr lang="en-US" sz="1400" dirty="0"/>
              <a:t>Single-step format: Income statement excludes gross profit subtotal</a:t>
            </a:r>
          </a:p>
          <a:p>
            <a:pPr lvl="1"/>
            <a:endParaRPr lang="en-US" sz="1400" b="1" dirty="0" smtClean="0"/>
          </a:p>
          <a:p>
            <a:pPr lvl="1">
              <a:buFont typeface="Wingdings" panose="05000000000000000000" pitchFamily="2" charset="2"/>
              <a:buChar char="ü"/>
            </a:pPr>
            <a:r>
              <a:rPr lang="en-US" sz="1400" b="1" dirty="0" smtClean="0"/>
              <a:t>Operating </a:t>
            </a:r>
            <a:r>
              <a:rPr lang="en-US" sz="1400" b="1" dirty="0"/>
              <a:t>profit </a:t>
            </a:r>
            <a:r>
              <a:rPr lang="en-US" sz="1400" dirty="0"/>
              <a:t>(i.e., revenue less all operating expenses)</a:t>
            </a:r>
          </a:p>
          <a:p>
            <a:pPr lvl="2">
              <a:buFont typeface="Wingdings" panose="05000000000000000000" pitchFamily="2" charset="2"/>
              <a:buChar char="Ø"/>
            </a:pPr>
            <a:r>
              <a:rPr lang="en-US" sz="1400" dirty="0"/>
              <a:t>Profits before deducting taxes and interest expense and before any other </a:t>
            </a:r>
            <a:r>
              <a:rPr lang="en-US" sz="1400" dirty="0" smtClean="0"/>
              <a:t>non-operating </a:t>
            </a:r>
            <a:r>
              <a:rPr lang="en-US" sz="1400" dirty="0"/>
              <a:t>items</a:t>
            </a:r>
          </a:p>
          <a:p>
            <a:pPr lvl="2">
              <a:buFont typeface="Wingdings" panose="05000000000000000000" pitchFamily="2" charset="2"/>
              <a:buChar char="Ø"/>
            </a:pPr>
            <a:r>
              <a:rPr lang="en-US" sz="1400" b="1" dirty="0"/>
              <a:t>Operating profit and EBIT </a:t>
            </a:r>
            <a:r>
              <a:rPr lang="en-US" sz="1400" dirty="0"/>
              <a:t>(earnings before interest and taxes) are not necessarily the same</a:t>
            </a:r>
          </a:p>
          <a:p>
            <a:endParaRPr lang="en-US" sz="1400" dirty="0" smtClean="0"/>
          </a:p>
          <a:p>
            <a:pPr lvl="1">
              <a:buFont typeface="Wingdings" panose="05000000000000000000" pitchFamily="2" charset="2"/>
              <a:buChar char="ü"/>
            </a:pPr>
            <a:r>
              <a:rPr lang="en-US" sz="1400" b="1" dirty="0" smtClean="0"/>
              <a:t>Expense Grouping</a:t>
            </a:r>
            <a:endParaRPr lang="en-US" sz="1400" b="1" dirty="0"/>
          </a:p>
        </p:txBody>
      </p:sp>
    </p:spTree>
    <p:extLst>
      <p:ext uri="{BB962C8B-B14F-4D97-AF65-F5344CB8AC3E}">
        <p14:creationId xmlns:p14="http://schemas.microsoft.com/office/powerpoint/2010/main" val="40311752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0C2DC77-D482-405D-B6E6-B1177FBE9BE2}" type="slidenum">
              <a:rPr lang="en-US" altLang="en-US" sz="900" b="1" smtClean="0">
                <a:solidFill>
                  <a:srgbClr val="A51A17"/>
                </a:solidFill>
              </a:rPr>
              <a:pPr/>
              <a:t>26</a:t>
            </a:fld>
            <a:endParaRPr lang="en-US" altLang="en-US" sz="1400" b="1" dirty="0">
              <a:solidFill>
                <a:srgbClr val="A51A17"/>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Income Statement</a:t>
            </a:r>
            <a:endParaRPr lang="en-US" altLang="en-US" dirty="0">
              <a:solidFill>
                <a:schemeClr val="bg1"/>
              </a:solidFill>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892" t="31250" r="25110" b="18945"/>
          <a:stretch/>
        </p:blipFill>
        <p:spPr bwMode="auto">
          <a:xfrm>
            <a:off x="988336" y="1468582"/>
            <a:ext cx="7816227" cy="4656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Image result for apple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67600" y="838200"/>
            <a:ext cx="1501121"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1507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095" t="28906" r="34773" b="11133"/>
          <a:stretch/>
        </p:blipFill>
        <p:spPr bwMode="auto">
          <a:xfrm>
            <a:off x="1032164" y="1008181"/>
            <a:ext cx="7772400" cy="580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6"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0C2DC77-D482-405D-B6E6-B1177FBE9BE2}" type="slidenum">
              <a:rPr lang="en-US" altLang="en-US" sz="900" b="1" smtClean="0">
                <a:solidFill>
                  <a:srgbClr val="A51A17"/>
                </a:solidFill>
              </a:rPr>
              <a:pPr/>
              <a:t>27</a:t>
            </a:fld>
            <a:endParaRPr lang="en-US" altLang="en-US" sz="1400" b="1" dirty="0">
              <a:solidFill>
                <a:srgbClr val="A51A17"/>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Income Statement</a:t>
            </a:r>
            <a:endParaRPr lang="en-US" altLang="en-US" dirty="0">
              <a:solidFill>
                <a:schemeClr val="bg1"/>
              </a:solidFill>
            </a:endParaRPr>
          </a:p>
        </p:txBody>
      </p:sp>
      <p:pic>
        <p:nvPicPr>
          <p:cNvPr id="8" name="Picture 8" descr="Image result for disney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03388" y="737212"/>
            <a:ext cx="1431010" cy="1017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0952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0C2DC77-D482-405D-B6E6-B1177FBE9BE2}" type="slidenum">
              <a:rPr lang="en-US" altLang="en-US" sz="900" b="1" smtClean="0">
                <a:solidFill>
                  <a:srgbClr val="A51A17"/>
                </a:solidFill>
              </a:rPr>
              <a:pPr/>
              <a:t>28</a:t>
            </a:fld>
            <a:endParaRPr lang="en-US" altLang="en-US" sz="1400" b="1" dirty="0">
              <a:solidFill>
                <a:srgbClr val="A51A17"/>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Income Statement</a:t>
            </a:r>
            <a:endParaRPr lang="en-US" altLang="en-US" dirty="0">
              <a:solidFill>
                <a:schemeClr val="bg1"/>
              </a:solidFill>
            </a:endParaRP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562" t="28711" r="42569" b="9766"/>
          <a:stretch/>
        </p:blipFill>
        <p:spPr bwMode="auto">
          <a:xfrm>
            <a:off x="2133600" y="999145"/>
            <a:ext cx="5008418" cy="5800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5"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l="22950" t="28906" r="37409" b="10156"/>
          <a:stretch/>
        </p:blipFill>
        <p:spPr bwMode="auto">
          <a:xfrm>
            <a:off x="1406236" y="958837"/>
            <a:ext cx="6781800" cy="5861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descr="Image result for boeing logo">
            <a:hlinkClick r:id="rId5"/>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7475"/>
          <a:stretch/>
        </p:blipFill>
        <p:spPr bwMode="auto">
          <a:xfrm>
            <a:off x="6858000" y="994183"/>
            <a:ext cx="2057400" cy="789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2818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519" t="17016" r="27636" b="7147"/>
          <a:stretch/>
        </p:blipFill>
        <p:spPr bwMode="auto">
          <a:xfrm>
            <a:off x="914398" y="990601"/>
            <a:ext cx="8186895" cy="5832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6"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0C2DC77-D482-405D-B6E6-B1177FBE9BE2}" type="slidenum">
              <a:rPr lang="en-US" altLang="en-US" sz="900" b="1" smtClean="0">
                <a:solidFill>
                  <a:srgbClr val="A51A17"/>
                </a:solidFill>
              </a:rPr>
              <a:pPr/>
              <a:t>29</a:t>
            </a:fld>
            <a:endParaRPr lang="en-US" altLang="en-US" sz="1400" b="1" dirty="0">
              <a:solidFill>
                <a:srgbClr val="A51A17"/>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Income Statement</a:t>
            </a:r>
            <a:endParaRPr lang="en-US" altLang="en-US" dirty="0">
              <a:solidFill>
                <a:schemeClr val="bg1"/>
              </a:solidFill>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3200" y="990601"/>
            <a:ext cx="2458964" cy="647699"/>
          </a:xfrm>
          <a:prstGeom prst="rect">
            <a:avLst/>
          </a:prstGeom>
        </p:spPr>
      </p:pic>
    </p:spTree>
    <p:extLst>
      <p:ext uri="{BB962C8B-B14F-4D97-AF65-F5344CB8AC3E}">
        <p14:creationId xmlns:p14="http://schemas.microsoft.com/office/powerpoint/2010/main" val="38973611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3</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Understanding the Business</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5181600" cy="3505200"/>
          </a:xfrm>
          <a:noFill/>
        </p:spPr>
        <p:txBody>
          <a:bodyPr lIns="0" tIns="0" rIns="0" bIns="0"/>
          <a:lstStyle/>
          <a:p>
            <a:pPr marL="0" indent="0" eaLnBrk="1" fontAlgn="auto" hangingPunct="1">
              <a:spcBef>
                <a:spcPts val="0"/>
              </a:spcBef>
              <a:spcAft>
                <a:spcPts val="0"/>
              </a:spcAft>
              <a:buNone/>
              <a:defRPr/>
            </a:pPr>
            <a:r>
              <a:rPr lang="en-US" sz="1400" dirty="0"/>
              <a:t>Businesses are started by owners, or stockholders, of a company. </a:t>
            </a:r>
            <a:endParaRPr lang="en-US" sz="1400" dirty="0" smtClean="0"/>
          </a:p>
          <a:p>
            <a:pPr marL="0" indent="0" eaLnBrk="1" fontAlgn="auto" hangingPunct="1">
              <a:spcBef>
                <a:spcPts val="0"/>
              </a:spcBef>
              <a:spcAft>
                <a:spcPts val="0"/>
              </a:spcAft>
              <a:buNone/>
              <a:defRPr/>
            </a:pPr>
            <a:endParaRPr lang="en-US" sz="1400" dirty="0"/>
          </a:p>
          <a:p>
            <a:pPr marL="0" indent="0" eaLnBrk="1" fontAlgn="auto" hangingPunct="1">
              <a:spcBef>
                <a:spcPts val="0"/>
              </a:spcBef>
              <a:spcAft>
                <a:spcPts val="0"/>
              </a:spcAft>
              <a:buNone/>
              <a:defRPr/>
            </a:pPr>
            <a:endParaRPr lang="en-US" sz="1400" dirty="0" smtClean="0"/>
          </a:p>
          <a:p>
            <a:pPr marL="0" indent="0" eaLnBrk="1" fontAlgn="auto" hangingPunct="1">
              <a:spcBef>
                <a:spcPts val="0"/>
              </a:spcBef>
              <a:spcAft>
                <a:spcPts val="0"/>
              </a:spcAft>
              <a:buNone/>
              <a:defRPr/>
            </a:pPr>
            <a:r>
              <a:rPr lang="en-US" sz="1400" i="1" u="sng" dirty="0" smtClean="0"/>
              <a:t>Creditors:</a:t>
            </a:r>
            <a:endParaRPr lang="en-US" sz="1400" i="1" u="sng" dirty="0"/>
          </a:p>
          <a:p>
            <a:pPr marL="0" indent="0" eaLnBrk="1" fontAlgn="auto" hangingPunct="1">
              <a:spcBef>
                <a:spcPts val="0"/>
              </a:spcBef>
              <a:spcAft>
                <a:spcPts val="0"/>
              </a:spcAft>
              <a:buNone/>
              <a:defRPr/>
            </a:pPr>
            <a:r>
              <a:rPr lang="en-US" sz="1400" dirty="0" smtClean="0"/>
              <a:t>Banks </a:t>
            </a:r>
            <a:r>
              <a:rPr lang="en-US" sz="1400" dirty="0"/>
              <a:t>and other lenders become creditors who help finance the business. Creditors make money on loans by </a:t>
            </a:r>
            <a:r>
              <a:rPr lang="en-US" sz="1400" i="1" dirty="0"/>
              <a:t>charging interest</a:t>
            </a:r>
            <a:r>
              <a:rPr lang="en-US" sz="1400" dirty="0"/>
              <a:t>. </a:t>
            </a:r>
            <a:endParaRPr lang="en-US" sz="1400" dirty="0" smtClean="0"/>
          </a:p>
          <a:p>
            <a:pPr marL="0" indent="0" eaLnBrk="1" fontAlgn="auto" hangingPunct="1">
              <a:spcBef>
                <a:spcPts val="0"/>
              </a:spcBef>
              <a:spcAft>
                <a:spcPts val="0"/>
              </a:spcAft>
              <a:buNone/>
              <a:defRPr/>
            </a:pPr>
            <a:endParaRPr lang="en-US" sz="1400" dirty="0" smtClean="0"/>
          </a:p>
          <a:p>
            <a:pPr marL="0" indent="0" eaLnBrk="1" fontAlgn="auto" hangingPunct="1">
              <a:spcBef>
                <a:spcPts val="0"/>
              </a:spcBef>
              <a:spcAft>
                <a:spcPts val="0"/>
              </a:spcAft>
              <a:buNone/>
              <a:defRPr/>
            </a:pPr>
            <a:endParaRPr lang="en-US" sz="1400" i="1" u="sng" dirty="0" smtClean="0"/>
          </a:p>
          <a:p>
            <a:pPr marL="0" indent="0" eaLnBrk="1" fontAlgn="auto" hangingPunct="1">
              <a:spcBef>
                <a:spcPts val="0"/>
              </a:spcBef>
              <a:spcAft>
                <a:spcPts val="0"/>
              </a:spcAft>
              <a:buNone/>
              <a:defRPr/>
            </a:pPr>
            <a:endParaRPr lang="en-US" sz="1400" i="1" u="sng" dirty="0" smtClean="0"/>
          </a:p>
          <a:p>
            <a:pPr marL="0" indent="0" eaLnBrk="1" fontAlgn="auto" hangingPunct="1">
              <a:spcBef>
                <a:spcPts val="0"/>
              </a:spcBef>
              <a:spcAft>
                <a:spcPts val="0"/>
              </a:spcAft>
              <a:buNone/>
              <a:defRPr/>
            </a:pPr>
            <a:endParaRPr lang="en-US" sz="1400" i="1" u="sng" dirty="0"/>
          </a:p>
          <a:p>
            <a:pPr marL="0" indent="0" eaLnBrk="1" fontAlgn="auto" hangingPunct="1">
              <a:spcBef>
                <a:spcPts val="0"/>
              </a:spcBef>
              <a:spcAft>
                <a:spcPts val="0"/>
              </a:spcAft>
              <a:buNone/>
              <a:defRPr/>
            </a:pPr>
            <a:r>
              <a:rPr lang="en-US" sz="1400" i="1" u="sng" dirty="0" smtClean="0"/>
              <a:t>Stockholders:</a:t>
            </a:r>
            <a:endParaRPr lang="en-US" sz="1400" i="1" u="sng" dirty="0"/>
          </a:p>
          <a:p>
            <a:pPr marL="0" indent="0" eaLnBrk="1" fontAlgn="auto" hangingPunct="1">
              <a:spcBef>
                <a:spcPts val="0"/>
              </a:spcBef>
              <a:spcAft>
                <a:spcPts val="0"/>
              </a:spcAft>
              <a:buNone/>
              <a:defRPr/>
            </a:pPr>
            <a:r>
              <a:rPr lang="en-US" sz="1400" dirty="0" smtClean="0"/>
              <a:t>Additional </a:t>
            </a:r>
            <a:r>
              <a:rPr lang="en-US" sz="1400" dirty="0"/>
              <a:t>individuals may became part owners or stockholders. They hope to receive a portion of what the company earns in the form of cash payments called dividends and to eventually </a:t>
            </a:r>
            <a:r>
              <a:rPr lang="en-US" sz="1400" i="1" dirty="0"/>
              <a:t>sell their share of the company at a higher price than they paid</a:t>
            </a:r>
            <a:r>
              <a:rPr lang="en-US" sz="1400" dirty="0"/>
              <a:t>. </a:t>
            </a:r>
            <a:endParaRPr lang="en-US" sz="1400" dirty="0" smtClean="0"/>
          </a:p>
          <a:p>
            <a:pPr marL="0" indent="0" eaLnBrk="1" fontAlgn="auto" hangingPunct="1">
              <a:spcBef>
                <a:spcPts val="0"/>
              </a:spcBef>
              <a:spcAft>
                <a:spcPts val="0"/>
              </a:spcAft>
              <a:buNone/>
              <a:defRPr/>
            </a:pPr>
            <a:endParaRPr lang="en-US" sz="1400" dirty="0"/>
          </a:p>
          <a:p>
            <a:pPr marL="0" indent="0" eaLnBrk="1" fontAlgn="auto" hangingPunct="1">
              <a:spcBef>
                <a:spcPts val="0"/>
              </a:spcBef>
              <a:spcAft>
                <a:spcPts val="0"/>
              </a:spcAft>
              <a:buNone/>
              <a:defRPr/>
            </a:pPr>
            <a:endParaRPr lang="en-US" sz="1400" dirty="0" smtClean="0"/>
          </a:p>
          <a:p>
            <a:pPr eaLnBrk="1" fontAlgn="auto" hangingPunct="1">
              <a:spcBef>
                <a:spcPts val="0"/>
              </a:spcBef>
              <a:spcAft>
                <a:spcPts val="0"/>
              </a:spcAft>
              <a:buFont typeface="Wingdings" panose="05000000000000000000" pitchFamily="2" charset="2"/>
              <a:buChar char="Ø"/>
              <a:defRPr/>
            </a:pPr>
            <a:endParaRPr lang="en-US" sz="1400" dirty="0" smtClean="0"/>
          </a:p>
          <a:p>
            <a:pPr eaLnBrk="1" fontAlgn="auto" hangingPunct="1">
              <a:spcBef>
                <a:spcPts val="0"/>
              </a:spcBef>
              <a:spcAft>
                <a:spcPts val="0"/>
              </a:spcAft>
              <a:buFont typeface="Wingdings" panose="05000000000000000000" pitchFamily="2" charset="2"/>
              <a:buChar char="Ø"/>
              <a:defRPr/>
            </a:pPr>
            <a:endParaRPr lang="en-US" sz="1400" dirty="0"/>
          </a:p>
          <a:p>
            <a:pPr eaLnBrk="1" fontAlgn="auto" hangingPunct="1">
              <a:spcBef>
                <a:spcPts val="0"/>
              </a:spcBef>
              <a:spcAft>
                <a:spcPts val="0"/>
              </a:spcAft>
              <a:buFont typeface="Wingdings" panose="05000000000000000000" pitchFamily="2" charset="2"/>
              <a:buChar char="Ø"/>
              <a:defRPr/>
            </a:pPr>
            <a:endParaRPr lang="en-US" sz="1400" dirty="0" smtClean="0"/>
          </a:p>
          <a:p>
            <a:pPr eaLnBrk="1" fontAlgn="auto" hangingPunct="1">
              <a:spcBef>
                <a:spcPts val="0"/>
              </a:spcBef>
              <a:spcAft>
                <a:spcPts val="0"/>
              </a:spcAft>
              <a:buFont typeface="Wingdings" panose="05000000000000000000" pitchFamily="2" charset="2"/>
              <a:buChar char="Ø"/>
              <a:defRPr/>
            </a:pPr>
            <a:endParaRPr lang="en-US" sz="1400" dirty="0"/>
          </a:p>
          <a:p>
            <a:pPr marL="0" indent="0" eaLnBrk="1" fontAlgn="auto" hangingPunct="1">
              <a:spcBef>
                <a:spcPts val="0"/>
              </a:spcBef>
              <a:spcAft>
                <a:spcPts val="0"/>
              </a:spcAft>
              <a:buNone/>
              <a:defRPr/>
            </a:pPr>
            <a:endParaRPr lang="en-US" sz="1600" dirty="0"/>
          </a:p>
        </p:txBody>
      </p:sp>
      <p:pic>
        <p:nvPicPr>
          <p:cNvPr id="1028" name="Picture 4" descr="Image result for interest rate t-bill 10 year chart">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1676400"/>
            <a:ext cx="2362200" cy="15689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66800" y="5105400"/>
            <a:ext cx="7239000" cy="954107"/>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The willingness of creditors to lend and of additional stockholders to invest depends on the expected future performance of the company. Both groups often judge future performance based on information in the company’s financial statements. </a:t>
            </a:r>
          </a:p>
          <a:p>
            <a:endParaRPr lang="en-US" sz="1400" dirty="0"/>
          </a:p>
        </p:txBody>
      </p:sp>
      <p:pic>
        <p:nvPicPr>
          <p:cNvPr id="1030" name="Picture 6" descr="Image result for stock price chart aapl">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3505199"/>
            <a:ext cx="2362200" cy="1317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2029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0C2DC77-D482-405D-B6E6-B1177FBE9BE2}" type="slidenum">
              <a:rPr lang="en-US" altLang="en-US" sz="900" b="1" smtClean="0">
                <a:solidFill>
                  <a:srgbClr val="A51A17"/>
                </a:solidFill>
              </a:rPr>
              <a:pPr/>
              <a:t>30</a:t>
            </a:fld>
            <a:endParaRPr lang="en-US" altLang="en-US" sz="1400" b="1" dirty="0">
              <a:solidFill>
                <a:srgbClr val="A51A17"/>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Income Statement</a:t>
            </a:r>
            <a:endParaRPr lang="en-US" altLang="en-US" dirty="0">
              <a:solidFill>
                <a:schemeClr val="bg1"/>
              </a:solidFill>
            </a:endParaRPr>
          </a:p>
        </p:txBody>
      </p:sp>
      <p:pic>
        <p:nvPicPr>
          <p:cNvPr id="10241"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17460" t="30859" r="33675" b="10156"/>
          <a:stretch/>
        </p:blipFill>
        <p:spPr bwMode="auto">
          <a:xfrm>
            <a:off x="914399" y="1244770"/>
            <a:ext cx="8174495" cy="5547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descr="Image result for glaxo logo">
            <a:hlinkClick r:id="rId4"/>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9870" b="19592"/>
          <a:stretch/>
        </p:blipFill>
        <p:spPr bwMode="auto">
          <a:xfrm>
            <a:off x="7010400" y="990600"/>
            <a:ext cx="1926094" cy="87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2818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A51A17"/>
                </a:solidFill>
              </a:rPr>
              <a:pPr/>
              <a:t>31</a:t>
            </a:fld>
            <a:endParaRPr lang="en-US" altLang="en-US" sz="1400" b="1" dirty="0" smtClean="0">
              <a:solidFill>
                <a:srgbClr val="A51A17"/>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Statement of Stockholders’ Equity</a:t>
            </a:r>
          </a:p>
          <a:p>
            <a:pPr marL="0" indent="0" algn="ctr">
              <a:buNone/>
            </a:pP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3918194656"/>
              </p:ext>
            </p:extLst>
          </p:nvPr>
        </p:nvGraphicFramePr>
        <p:xfrm>
          <a:off x="2590800" y="3733800"/>
          <a:ext cx="4008084" cy="2155004"/>
        </p:xfrm>
        <a:graphic>
          <a:graphicData uri="http://schemas.openxmlformats.org/drawingml/2006/table">
            <a:tbl>
              <a:tblPr firstRow="1" bandRow="1">
                <a:tableStyleId>{2D5ABB26-0587-4C30-8999-92F81FD0307C}</a:tableStyleId>
              </a:tblPr>
              <a:tblGrid>
                <a:gridCol w="4008084">
                  <a:extLst>
                    <a:ext uri="{9D8B030D-6E8A-4147-A177-3AD203B41FA5}">
                      <a16:colId xmlns:a16="http://schemas.microsoft.com/office/drawing/2014/main" val="20000"/>
                    </a:ext>
                  </a:extLst>
                </a:gridCol>
              </a:tblGrid>
              <a:tr h="1149164">
                <a:tc>
                  <a:txBody>
                    <a:bodyPr/>
                    <a:lstStyle/>
                    <a:p>
                      <a:pPr algn="ctr"/>
                      <a:r>
                        <a:rPr lang="en-US" sz="1600" b="1" dirty="0" smtClean="0">
                          <a:solidFill>
                            <a:schemeClr val="bg1"/>
                          </a:solidFill>
                        </a:rPr>
                        <a:t>Common Stock and APIC</a:t>
                      </a:r>
                      <a:br>
                        <a:rPr lang="en-US" sz="1600" b="1" dirty="0" smtClean="0">
                          <a:solidFill>
                            <a:schemeClr val="bg1"/>
                          </a:solidFill>
                        </a:rPr>
                      </a:br>
                      <a:r>
                        <a:rPr lang="en-US" sz="1100" b="1" dirty="0" smtClean="0">
                          <a:solidFill>
                            <a:schemeClr val="bg1"/>
                          </a:solidFill>
                        </a:rPr>
                        <a:t>Beg.</a:t>
                      </a:r>
                      <a:r>
                        <a:rPr lang="en-US" sz="1100" b="1" baseline="0" dirty="0" smtClean="0">
                          <a:solidFill>
                            <a:schemeClr val="bg1"/>
                          </a:solidFill>
                        </a:rPr>
                        <a:t> Bal.</a:t>
                      </a:r>
                    </a:p>
                    <a:p>
                      <a:pPr algn="ctr"/>
                      <a:r>
                        <a:rPr lang="en-US" sz="1100" b="1" baseline="0" dirty="0" smtClean="0">
                          <a:solidFill>
                            <a:schemeClr val="bg1"/>
                          </a:solidFill>
                        </a:rPr>
                        <a:t>+ Stock issuances</a:t>
                      </a:r>
                    </a:p>
                    <a:p>
                      <a:pPr marL="0" indent="0" algn="ctr">
                        <a:buFontTx/>
                        <a:buNone/>
                      </a:pPr>
                      <a:r>
                        <a:rPr lang="en-US" sz="1100" b="1" u="sng" baseline="0" dirty="0" smtClean="0">
                          <a:solidFill>
                            <a:schemeClr val="bg1"/>
                          </a:solidFill>
                        </a:rPr>
                        <a:t>- Stock repurchases</a:t>
                      </a:r>
                    </a:p>
                    <a:p>
                      <a:pPr marL="0" indent="0" algn="ctr">
                        <a:buFontTx/>
                        <a:buNone/>
                      </a:pPr>
                      <a:r>
                        <a:rPr lang="en-US" sz="1100" b="1" baseline="0" dirty="0" smtClean="0">
                          <a:solidFill>
                            <a:schemeClr val="bg1"/>
                          </a:solidFill>
                        </a:rPr>
                        <a:t>End. Bal</a:t>
                      </a:r>
                      <a:endParaRPr lang="en-US" sz="1100" b="1" dirty="0">
                        <a:solidFill>
                          <a:schemeClr val="bg1"/>
                        </a:solidFill>
                      </a:endParaRPr>
                    </a:p>
                  </a:txBody>
                  <a:tcPr anchor="ctr">
                    <a:solidFill>
                      <a:srgbClr val="FFC000"/>
                    </a:solidFill>
                  </a:tcPr>
                </a:tc>
                <a:extLst>
                  <a:ext uri="{0D108BD9-81ED-4DB2-BD59-A6C34878D82A}">
                    <a16:rowId xmlns:a16="http://schemas.microsoft.com/office/drawing/2014/main" val="10000"/>
                  </a:ext>
                </a:extLst>
              </a:tr>
              <a:tr h="984435">
                <a:tc>
                  <a:txBody>
                    <a:bodyPr/>
                    <a:lstStyle/>
                    <a:p>
                      <a:pPr algn="ctr"/>
                      <a:r>
                        <a:rPr lang="en-US" sz="1600" b="1" dirty="0" smtClean="0">
                          <a:solidFill>
                            <a:schemeClr val="bg1"/>
                          </a:solidFill>
                        </a:rPr>
                        <a:t>Retained Earnings</a:t>
                      </a:r>
                      <a:endParaRPr lang="en-US" sz="1800" b="1" dirty="0" smtClean="0">
                        <a:solidFill>
                          <a:schemeClr val="bg1"/>
                        </a:solidFill>
                      </a:endParaRPr>
                    </a:p>
                    <a:p>
                      <a:pPr algn="ctr"/>
                      <a:r>
                        <a:rPr lang="en-US" sz="1100" b="1" dirty="0" smtClean="0">
                          <a:solidFill>
                            <a:schemeClr val="bg1"/>
                          </a:solidFill>
                        </a:rPr>
                        <a:t>Beg. Bal.</a:t>
                      </a:r>
                    </a:p>
                    <a:p>
                      <a:pPr algn="ctr"/>
                      <a:r>
                        <a:rPr lang="en-US" sz="1100" b="1" dirty="0" smtClean="0">
                          <a:solidFill>
                            <a:schemeClr val="bg1"/>
                          </a:solidFill>
                        </a:rPr>
                        <a:t>+ Net Income</a:t>
                      </a:r>
                    </a:p>
                    <a:p>
                      <a:pPr marL="0" indent="0" algn="ctr">
                        <a:buFontTx/>
                        <a:buNone/>
                      </a:pPr>
                      <a:r>
                        <a:rPr lang="en-US" sz="1100" b="1" u="sng" dirty="0" smtClean="0">
                          <a:solidFill>
                            <a:schemeClr val="bg1"/>
                          </a:solidFill>
                        </a:rPr>
                        <a:t>- Dividends</a:t>
                      </a:r>
                    </a:p>
                    <a:p>
                      <a:pPr marL="0" indent="0" algn="ctr">
                        <a:buFontTx/>
                        <a:buNone/>
                      </a:pPr>
                      <a:r>
                        <a:rPr lang="en-US" sz="1100" b="1" dirty="0" smtClean="0">
                          <a:solidFill>
                            <a:schemeClr val="bg1"/>
                          </a:solidFill>
                        </a:rPr>
                        <a:t>End. Bal</a:t>
                      </a:r>
                      <a:endParaRPr lang="en-US" sz="1050" b="1" dirty="0" smtClean="0">
                        <a:solidFill>
                          <a:schemeClr val="bg1"/>
                        </a:solidFill>
                      </a:endParaRPr>
                    </a:p>
                  </a:txBody>
                  <a:tcPr>
                    <a:solidFill>
                      <a:srgbClr val="92D050"/>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824266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32</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Statement of Stockholders’ Equity</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4648200"/>
          </a:xfrm>
          <a:noFill/>
        </p:spPr>
        <p:txBody>
          <a:bodyPr lIns="0" tIns="0" rIns="0" bIns="0"/>
          <a:lstStyle/>
          <a:p>
            <a:pPr marL="0" indent="0">
              <a:spcBef>
                <a:spcPct val="0"/>
              </a:spcBef>
              <a:spcAft>
                <a:spcPts val="600"/>
              </a:spcAft>
              <a:buNone/>
            </a:pPr>
            <a:r>
              <a:rPr lang="en-US" sz="1400" dirty="0"/>
              <a:t>The statement of stockholders’ </a:t>
            </a:r>
            <a:r>
              <a:rPr lang="en-US" sz="1400" dirty="0" smtClean="0"/>
              <a:t>(shareholders’) equity </a:t>
            </a:r>
            <a:r>
              <a:rPr lang="en-US" sz="1400" dirty="0"/>
              <a:t>reports the changes in each of the company’s stockholders’ equity accounts, including the change in the retained earnings balance caused by net income and </a:t>
            </a:r>
            <a:r>
              <a:rPr lang="en-US" sz="1400" dirty="0" smtClean="0"/>
              <a:t>dividends, </a:t>
            </a:r>
            <a:r>
              <a:rPr lang="en-US" sz="1400" dirty="0"/>
              <a:t>during the reporting period. </a:t>
            </a:r>
            <a:endParaRPr lang="en-US" altLang="en-US" sz="1400" dirty="0" smtClean="0"/>
          </a:p>
          <a:p>
            <a:pPr eaLnBrk="1" hangingPunct="1">
              <a:spcAft>
                <a:spcPts val="600"/>
              </a:spcAft>
            </a:pPr>
            <a:endParaRPr lang="en-US" sz="1400" kern="1200" dirty="0" smtClean="0"/>
          </a:p>
          <a:p>
            <a:pPr eaLnBrk="1" hangingPunct="1">
              <a:spcAft>
                <a:spcPts val="600"/>
              </a:spcAft>
            </a:pPr>
            <a:r>
              <a:rPr lang="en-US" sz="1400" kern="1200" dirty="0" smtClean="0"/>
              <a:t>The </a:t>
            </a:r>
            <a:r>
              <a:rPr lang="en-US" sz="1400" kern="1200" dirty="0"/>
              <a:t>statement has a column for each stockholders’ equity account and one for the effect on total stockholders’ equity. </a:t>
            </a:r>
            <a:r>
              <a:rPr lang="en-US" sz="1400" kern="1200" dirty="0" smtClean="0"/>
              <a:t>The </a:t>
            </a:r>
            <a:r>
              <a:rPr lang="en-US" sz="1400" kern="1200" dirty="0"/>
              <a:t>first row of the statement starts with the beginning balances in each account, which correspond to the prior year’s ending balances on the balance sheet. Each row that follows lists each event that occurred during the period that affected any stockholders’ equity accounts. </a:t>
            </a:r>
            <a:endParaRPr lang="en-US" sz="1400" kern="1200" dirty="0" smtClean="0"/>
          </a:p>
          <a:p>
            <a:pPr lvl="1" eaLnBrk="1" hangingPunct="1">
              <a:spcAft>
                <a:spcPts val="600"/>
              </a:spcAft>
              <a:buFont typeface="Wingdings" panose="05000000000000000000" pitchFamily="2" charset="2"/>
              <a:buChar char="Ø"/>
            </a:pPr>
            <a:r>
              <a:rPr lang="en-US" sz="1400" i="1" kern="1200" dirty="0" smtClean="0"/>
              <a:t>Note </a:t>
            </a:r>
            <a:r>
              <a:rPr lang="en-US" sz="1400" i="1" kern="1200" dirty="0"/>
              <a:t>that the number of shares and the dollar amount are both listed. It is important not to confuse them. </a:t>
            </a:r>
            <a:endParaRPr lang="en-US" sz="1400" i="1" kern="1200" dirty="0" smtClean="0"/>
          </a:p>
          <a:p>
            <a:pPr eaLnBrk="1" hangingPunct="1">
              <a:spcAft>
                <a:spcPts val="600"/>
              </a:spcAft>
            </a:pPr>
            <a:r>
              <a:rPr lang="en-US" sz="1400" kern="1200" dirty="0" smtClean="0"/>
              <a:t>The </a:t>
            </a:r>
            <a:r>
              <a:rPr lang="en-US" sz="1400" kern="1200" dirty="0"/>
              <a:t>final row lists the ending balances in the accounts, which correspond to the ending balances on the balance sheet. Public companies must present information for the prior three years in their statements of stockholders’ equity. </a:t>
            </a:r>
            <a:endParaRPr lang="en-US" sz="1400" dirty="0"/>
          </a:p>
        </p:txBody>
      </p:sp>
      <p:sp>
        <p:nvSpPr>
          <p:cNvPr id="2" name="TextBox 1"/>
          <p:cNvSpPr txBox="1"/>
          <p:nvPr/>
        </p:nvSpPr>
        <p:spPr>
          <a:xfrm>
            <a:off x="990600" y="5473088"/>
            <a:ext cx="7529625" cy="338554"/>
          </a:xfrm>
          <a:prstGeom prst="rect">
            <a:avLst/>
          </a:prstGeom>
          <a:noFill/>
        </p:spPr>
        <p:txBody>
          <a:bodyPr wrap="none" rtlCol="0">
            <a:spAutoFit/>
          </a:bodyPr>
          <a:lstStyle/>
          <a:p>
            <a:r>
              <a:rPr lang="en-US" sz="1600" b="1" dirty="0" smtClean="0">
                <a:solidFill>
                  <a:srgbClr val="002060"/>
                </a:solidFill>
              </a:rPr>
              <a:t>End. Retained Earnings = Beg. Retained Earnings + Net Income - Dividends</a:t>
            </a:r>
            <a:endParaRPr lang="en-US" sz="1600" b="1" dirty="0">
              <a:solidFill>
                <a:srgbClr val="002060"/>
              </a:solidFill>
            </a:endParaRPr>
          </a:p>
        </p:txBody>
      </p:sp>
      <p:sp>
        <p:nvSpPr>
          <p:cNvPr id="6" name="TextBox 5"/>
          <p:cNvSpPr txBox="1"/>
          <p:nvPr/>
        </p:nvSpPr>
        <p:spPr>
          <a:xfrm>
            <a:off x="990600" y="4949095"/>
            <a:ext cx="6159058" cy="338554"/>
          </a:xfrm>
          <a:prstGeom prst="rect">
            <a:avLst/>
          </a:prstGeom>
          <a:noFill/>
        </p:spPr>
        <p:txBody>
          <a:bodyPr wrap="none" rtlCol="0">
            <a:spAutoFit/>
          </a:bodyPr>
          <a:lstStyle/>
          <a:p>
            <a:r>
              <a:rPr lang="en-US" sz="1600" b="1" dirty="0" smtClean="0">
                <a:solidFill>
                  <a:srgbClr val="002060"/>
                </a:solidFill>
              </a:rPr>
              <a:t>End. Common Stock = Beg. Common Stock + Stock Issuance</a:t>
            </a:r>
            <a:endParaRPr lang="en-US" sz="1600" b="1" dirty="0">
              <a:solidFill>
                <a:srgbClr val="002060"/>
              </a:solidFill>
            </a:endParaRPr>
          </a:p>
        </p:txBody>
      </p:sp>
    </p:spTree>
    <p:extLst>
      <p:ext uri="{BB962C8B-B14F-4D97-AF65-F5344CB8AC3E}">
        <p14:creationId xmlns:p14="http://schemas.microsoft.com/office/powerpoint/2010/main" val="30769137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0C2DC77-D482-405D-B6E6-B1177FBE9BE2}" type="slidenum">
              <a:rPr lang="en-US" altLang="en-US" sz="900" b="1" smtClean="0">
                <a:solidFill>
                  <a:srgbClr val="A51A17"/>
                </a:solidFill>
              </a:rPr>
              <a:pPr/>
              <a:t>33</a:t>
            </a:fld>
            <a:endParaRPr lang="en-US" altLang="en-US" sz="1400" b="1" dirty="0">
              <a:solidFill>
                <a:srgbClr val="A51A17"/>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Statement of Stockholders’ Equity</a:t>
            </a:r>
            <a:endParaRPr lang="en-US" altLang="en-US" dirty="0">
              <a:solidFill>
                <a:schemeClr val="bg1"/>
              </a:solidFill>
            </a:endParaRPr>
          </a:p>
        </p:txBody>
      </p:sp>
      <p:pic>
        <p:nvPicPr>
          <p:cNvPr id="717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0315" t="29297" r="34553" b="64193"/>
          <a:stretch/>
        </p:blipFill>
        <p:spPr bwMode="auto">
          <a:xfrm>
            <a:off x="1066800" y="1877906"/>
            <a:ext cx="8023088" cy="650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8514" t="32270" r="42972" b="58049"/>
          <a:stretch/>
        </p:blipFill>
        <p:spPr bwMode="auto">
          <a:xfrm>
            <a:off x="2736926" y="990600"/>
            <a:ext cx="4648200" cy="887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8323347" y="5943600"/>
            <a:ext cx="716743" cy="84866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pic>
        <p:nvPicPr>
          <p:cNvPr id="10" name="Picture 8" descr="Image result for disney logo">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5126" y="842822"/>
            <a:ext cx="1431010" cy="10172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0315" t="53996" r="34553" b="8593"/>
          <a:stretch/>
        </p:blipFill>
        <p:spPr bwMode="auto">
          <a:xfrm>
            <a:off x="990600" y="2493909"/>
            <a:ext cx="8160327" cy="380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48323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0C2DC77-D482-405D-B6E6-B1177FBE9BE2}" type="slidenum">
              <a:rPr lang="en-US" altLang="en-US" sz="900" b="1" smtClean="0">
                <a:solidFill>
                  <a:srgbClr val="A51A17"/>
                </a:solidFill>
              </a:rPr>
              <a:pPr/>
              <a:t>34</a:t>
            </a:fld>
            <a:endParaRPr lang="en-US" altLang="en-US" sz="1400" b="1" dirty="0">
              <a:solidFill>
                <a:srgbClr val="A51A17"/>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Statement of Stockholders’ Equity</a:t>
            </a:r>
            <a:endParaRPr lang="en-US" altLang="en-US" dirty="0">
              <a:solidFill>
                <a:schemeClr val="bg1"/>
              </a:solidFill>
            </a:endParaRPr>
          </a:p>
        </p:txBody>
      </p:sp>
      <p:sp>
        <p:nvSpPr>
          <p:cNvPr id="2" name="Rectangle 1"/>
          <p:cNvSpPr/>
          <p:nvPr/>
        </p:nvSpPr>
        <p:spPr bwMode="auto">
          <a:xfrm>
            <a:off x="8323347" y="5943600"/>
            <a:ext cx="716743" cy="84866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892" t="25427" r="25220" b="20265"/>
          <a:stretch/>
        </p:blipFill>
        <p:spPr bwMode="auto">
          <a:xfrm>
            <a:off x="1094525" y="1108364"/>
            <a:ext cx="7524847" cy="4900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descr="Image result for apple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1597" y="856636"/>
            <a:ext cx="1201403" cy="8538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bwMode="auto">
          <a:xfrm>
            <a:off x="3581400" y="1524000"/>
            <a:ext cx="1275548" cy="4797618"/>
          </a:xfrm>
          <a:prstGeom prst="ellips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8" name="Rectangle 7"/>
          <p:cNvSpPr/>
          <p:nvPr/>
        </p:nvSpPr>
        <p:spPr bwMode="auto">
          <a:xfrm>
            <a:off x="4648200" y="1524000"/>
            <a:ext cx="4033518" cy="4572000"/>
          </a:xfrm>
          <a:prstGeom prst="rect">
            <a:avLst/>
          </a:prstGeom>
          <a:noFill/>
          <a:ln w="38100"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4763086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A51A17"/>
                </a:solidFill>
              </a:rPr>
              <a:pPr/>
              <a:t>35</a:t>
            </a:fld>
            <a:endParaRPr lang="en-US" altLang="en-US" sz="1400" b="1" dirty="0" smtClean="0">
              <a:solidFill>
                <a:srgbClr val="A51A17"/>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Statement of Cash Flows</a:t>
            </a:r>
          </a:p>
          <a:p>
            <a:pPr marL="0" indent="0" algn="ctr">
              <a:buNone/>
            </a:pP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3540538548"/>
              </p:ext>
            </p:extLst>
          </p:nvPr>
        </p:nvGraphicFramePr>
        <p:xfrm>
          <a:off x="3886200" y="3733800"/>
          <a:ext cx="1695450" cy="1905000"/>
        </p:xfrm>
        <a:graphic>
          <a:graphicData uri="http://schemas.openxmlformats.org/drawingml/2006/table">
            <a:tbl>
              <a:tblPr firstRow="1" bandRow="1">
                <a:tableStyleId>{2D5ABB26-0587-4C30-8999-92F81FD0307C}</a:tableStyleId>
              </a:tblPr>
              <a:tblGrid>
                <a:gridCol w="1695450">
                  <a:extLst>
                    <a:ext uri="{9D8B030D-6E8A-4147-A177-3AD203B41FA5}">
                      <a16:colId xmlns:a16="http://schemas.microsoft.com/office/drawing/2014/main" val="20000"/>
                    </a:ext>
                  </a:extLst>
                </a:gridCol>
              </a:tblGrid>
              <a:tr h="635000">
                <a:tc>
                  <a:txBody>
                    <a:bodyPr/>
                    <a:lstStyle/>
                    <a:p>
                      <a:pPr algn="ctr"/>
                      <a:r>
                        <a:rPr lang="en-US" sz="1600" b="1" dirty="0" smtClean="0">
                          <a:solidFill>
                            <a:schemeClr val="bg1"/>
                          </a:solidFill>
                        </a:rPr>
                        <a:t>Operating</a:t>
                      </a:r>
                      <a:endParaRPr lang="en-US" sz="1600" b="1" dirty="0">
                        <a:solidFill>
                          <a:schemeClr val="bg1"/>
                        </a:solidFill>
                      </a:endParaRPr>
                    </a:p>
                  </a:txBody>
                  <a:tcPr anchor="ctr">
                    <a:solidFill>
                      <a:srgbClr val="D1211D"/>
                    </a:solidFill>
                  </a:tcPr>
                </a:tc>
                <a:extLst>
                  <a:ext uri="{0D108BD9-81ED-4DB2-BD59-A6C34878D82A}">
                    <a16:rowId xmlns:a16="http://schemas.microsoft.com/office/drawing/2014/main" val="10000"/>
                  </a:ext>
                </a:extLst>
              </a:tr>
              <a:tr h="635000">
                <a:tc>
                  <a:txBody>
                    <a:bodyPr/>
                    <a:lstStyle/>
                    <a:p>
                      <a:pPr algn="ctr"/>
                      <a:r>
                        <a:rPr lang="en-US" sz="1600" b="1" dirty="0" smtClean="0">
                          <a:solidFill>
                            <a:schemeClr val="bg1"/>
                          </a:solidFill>
                        </a:rPr>
                        <a:t>Investing</a:t>
                      </a:r>
                      <a:endParaRPr lang="en-US" sz="700" b="1" dirty="0">
                        <a:solidFill>
                          <a:schemeClr val="bg1"/>
                        </a:solidFill>
                      </a:endParaRPr>
                    </a:p>
                  </a:txBody>
                  <a:tcPr anchor="ctr">
                    <a:solidFill>
                      <a:srgbClr val="A5A5A5"/>
                    </a:solidFill>
                  </a:tcPr>
                </a:tc>
                <a:extLst>
                  <a:ext uri="{0D108BD9-81ED-4DB2-BD59-A6C34878D82A}">
                    <a16:rowId xmlns:a16="http://schemas.microsoft.com/office/drawing/2014/main" val="10001"/>
                  </a:ext>
                </a:extLst>
              </a:tr>
              <a:tr h="635000">
                <a:tc>
                  <a:txBody>
                    <a:bodyPr/>
                    <a:lstStyle/>
                    <a:p>
                      <a:pPr algn="ctr"/>
                      <a:r>
                        <a:rPr lang="en-US" sz="1600" b="1" dirty="0" smtClean="0">
                          <a:solidFill>
                            <a:schemeClr val="bg1"/>
                          </a:solidFill>
                        </a:rPr>
                        <a:t>Financing</a:t>
                      </a:r>
                      <a:endParaRPr lang="en-US" sz="1600" b="1" dirty="0">
                        <a:solidFill>
                          <a:schemeClr val="bg1"/>
                        </a:solidFill>
                      </a:endParaRPr>
                    </a:p>
                  </a:txBody>
                  <a:tcPr anchor="ctr">
                    <a:solidFill>
                      <a:schemeClr val="bg2">
                        <a:lumMod val="5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750272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36</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Statement of Cash Flows</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4648200"/>
          </a:xfrm>
          <a:noFill/>
        </p:spPr>
        <p:txBody>
          <a:bodyPr lIns="0" tIns="0" rIns="0" bIns="0"/>
          <a:lstStyle/>
          <a:p>
            <a:pPr marL="0" indent="0" eaLnBrk="1" hangingPunct="1">
              <a:spcBef>
                <a:spcPts val="0"/>
              </a:spcBef>
              <a:buNone/>
            </a:pPr>
            <a:r>
              <a:rPr lang="en-US" sz="1400" dirty="0"/>
              <a:t>The statement of cash flows reports inflows </a:t>
            </a:r>
            <a:r>
              <a:rPr lang="en-US" sz="1400" dirty="0" smtClean="0"/>
              <a:t>(receipts; positive number) and </a:t>
            </a:r>
            <a:r>
              <a:rPr lang="en-US" sz="1400" dirty="0"/>
              <a:t>outflows </a:t>
            </a:r>
            <a:r>
              <a:rPr lang="en-US" sz="1400" dirty="0" smtClean="0"/>
              <a:t>(payments; negative number) of </a:t>
            </a:r>
            <a:r>
              <a:rPr lang="en-US" sz="1400" dirty="0"/>
              <a:t>cash for a stated period of time, classified into three </a:t>
            </a:r>
            <a:r>
              <a:rPr lang="en-US" sz="1400" dirty="0" smtClean="0"/>
              <a:t>(3) categories:</a:t>
            </a:r>
            <a:endParaRPr lang="en-US" altLang="en-US" sz="1400" dirty="0" smtClean="0"/>
          </a:p>
          <a:p>
            <a:pPr marL="0" indent="0" eaLnBrk="1" hangingPunct="1">
              <a:spcBef>
                <a:spcPts val="0"/>
              </a:spcBef>
              <a:buNone/>
            </a:pPr>
            <a:endParaRPr lang="en-US" altLang="en-US" sz="1400" dirty="0" smtClean="0"/>
          </a:p>
          <a:p>
            <a:pPr marL="342900" indent="-342900" eaLnBrk="1" hangingPunct="1">
              <a:spcBef>
                <a:spcPts val="0"/>
              </a:spcBef>
              <a:buFont typeface="+mj-lt"/>
              <a:buAutoNum type="arabicParenR"/>
            </a:pPr>
            <a:r>
              <a:rPr lang="en-US" altLang="en-US" sz="1400" b="1" dirty="0" smtClean="0">
                <a:solidFill>
                  <a:srgbClr val="C00000"/>
                </a:solidFill>
              </a:rPr>
              <a:t>Operating Activities (CFO)</a:t>
            </a:r>
          </a:p>
          <a:p>
            <a:pPr marL="749300" lvl="1" indent="-342900" eaLnBrk="1" hangingPunct="1">
              <a:spcBef>
                <a:spcPts val="0"/>
              </a:spcBef>
              <a:buFont typeface="Wingdings" panose="05000000000000000000" pitchFamily="2" charset="2"/>
              <a:buChar char="ü"/>
            </a:pPr>
            <a:r>
              <a:rPr lang="en-US" sz="1400" dirty="0"/>
              <a:t>cash flows that are directly related to earning </a:t>
            </a:r>
            <a:r>
              <a:rPr lang="en-US" sz="1400" dirty="0" smtClean="0"/>
              <a:t>income (i.e., </a:t>
            </a:r>
            <a:r>
              <a:rPr lang="en-US" sz="1400" dirty="0"/>
              <a:t>the day-to-day operations of the business, such as purchasing materials from suppliers, delivering products and services to customers, collecting cash from customers, and paying </a:t>
            </a:r>
            <a:r>
              <a:rPr lang="en-US" sz="1400" dirty="0" smtClean="0"/>
              <a:t>suppliers)</a:t>
            </a:r>
            <a:endParaRPr lang="en-US" altLang="en-US" sz="1400" dirty="0" smtClean="0"/>
          </a:p>
          <a:p>
            <a:pPr marL="342900" indent="-342900" eaLnBrk="1" hangingPunct="1">
              <a:spcBef>
                <a:spcPts val="0"/>
              </a:spcBef>
              <a:buFont typeface="+mj-lt"/>
              <a:buAutoNum type="arabicParenR"/>
            </a:pPr>
            <a:endParaRPr lang="en-US" altLang="en-US" sz="1400" dirty="0"/>
          </a:p>
          <a:p>
            <a:pPr marL="342900" indent="-342900" eaLnBrk="1" hangingPunct="1">
              <a:spcBef>
                <a:spcPts val="0"/>
              </a:spcBef>
              <a:buFont typeface="+mj-lt"/>
              <a:buAutoNum type="arabicParenR"/>
            </a:pPr>
            <a:r>
              <a:rPr lang="en-US" altLang="en-US" sz="1400" b="1" dirty="0" smtClean="0">
                <a:solidFill>
                  <a:schemeClr val="bg1">
                    <a:lumMod val="50000"/>
                  </a:schemeClr>
                </a:solidFill>
              </a:rPr>
              <a:t>Investing Activities (CFI)</a:t>
            </a:r>
          </a:p>
          <a:p>
            <a:pPr marL="749300" lvl="1" indent="-342900" eaLnBrk="1" hangingPunct="1">
              <a:spcBef>
                <a:spcPts val="0"/>
              </a:spcBef>
              <a:buFont typeface="Wingdings" panose="05000000000000000000" pitchFamily="2" charset="2"/>
              <a:buChar char="ü"/>
            </a:pPr>
            <a:r>
              <a:rPr lang="en-US" sz="1400" kern="1200" dirty="0" smtClean="0"/>
              <a:t>cash </a:t>
            </a:r>
            <a:r>
              <a:rPr lang="en-US" sz="1400" kern="1200" dirty="0"/>
              <a:t>flows in this section are associated with the </a:t>
            </a:r>
            <a:r>
              <a:rPr lang="en-US" sz="1400" kern="1200" dirty="0" smtClean="0"/>
              <a:t>acquisition </a:t>
            </a:r>
            <a:r>
              <a:rPr lang="en-US" sz="1400" kern="1200" dirty="0"/>
              <a:t>and sale of </a:t>
            </a:r>
            <a:r>
              <a:rPr lang="en-US" sz="1400" kern="1200" dirty="0" smtClean="0"/>
              <a:t>productive </a:t>
            </a:r>
            <a:r>
              <a:rPr lang="en-US" sz="1400" kern="1200" dirty="0"/>
              <a:t>assets (other than inventory) and investments in other </a:t>
            </a:r>
            <a:r>
              <a:rPr lang="en-US" sz="1400" kern="1200" dirty="0" smtClean="0"/>
              <a:t>companies (i.e., buildings, land, equipment)</a:t>
            </a:r>
            <a:endParaRPr lang="en-US" altLang="en-US" sz="1400" dirty="0" smtClean="0"/>
          </a:p>
          <a:p>
            <a:pPr marL="342900" indent="-342900" eaLnBrk="1" hangingPunct="1">
              <a:spcBef>
                <a:spcPts val="0"/>
              </a:spcBef>
              <a:buFont typeface="+mj-lt"/>
              <a:buAutoNum type="arabicParenR"/>
            </a:pPr>
            <a:endParaRPr lang="en-US" altLang="en-US" sz="1400" dirty="0"/>
          </a:p>
          <a:p>
            <a:pPr marL="342900" indent="-342900" eaLnBrk="1" hangingPunct="1">
              <a:spcBef>
                <a:spcPts val="0"/>
              </a:spcBef>
              <a:buFont typeface="+mj-lt"/>
              <a:buAutoNum type="arabicParenR"/>
            </a:pPr>
            <a:r>
              <a:rPr lang="en-US" altLang="en-US" sz="1400" b="1" dirty="0" smtClean="0">
                <a:solidFill>
                  <a:srgbClr val="008000"/>
                </a:solidFill>
              </a:rPr>
              <a:t>Financing Activities (CFF)</a:t>
            </a:r>
          </a:p>
          <a:p>
            <a:pPr marL="749300" lvl="1" indent="-342900" eaLnBrk="1" hangingPunct="1">
              <a:spcBef>
                <a:spcPts val="0"/>
              </a:spcBef>
              <a:buFont typeface="Wingdings" panose="05000000000000000000" pitchFamily="2" charset="2"/>
              <a:buChar char="ü"/>
            </a:pPr>
            <a:r>
              <a:rPr lang="en-US" altLang="en-US" sz="1400" dirty="0" smtClean="0"/>
              <a:t>cash flows </a:t>
            </a:r>
            <a:r>
              <a:rPr lang="en-US" sz="1400" dirty="0"/>
              <a:t>directly related to the financing of the enterprise </a:t>
            </a:r>
            <a:r>
              <a:rPr lang="en-US" sz="1400" dirty="0" smtClean="0"/>
              <a:t>itself (i.e., </a:t>
            </a:r>
            <a:r>
              <a:rPr lang="en-US" sz="1400" dirty="0"/>
              <a:t>borrowing or paying back money to lenders and receiving additional funds from stockholders or paying </a:t>
            </a:r>
            <a:r>
              <a:rPr lang="en-US" sz="1400" dirty="0" smtClean="0"/>
              <a:t>out dividends)</a:t>
            </a:r>
            <a:endParaRPr lang="en-US" altLang="en-US" sz="1400" dirty="0"/>
          </a:p>
          <a:p>
            <a:pPr marL="119063" indent="-119063" eaLnBrk="1" hangingPunct="1"/>
            <a:endParaRPr lang="en-US" altLang="en-US" sz="1600" dirty="0" smtClean="0"/>
          </a:p>
        </p:txBody>
      </p:sp>
      <p:sp>
        <p:nvSpPr>
          <p:cNvPr id="5" name="TextBox 4"/>
          <p:cNvSpPr txBox="1"/>
          <p:nvPr/>
        </p:nvSpPr>
        <p:spPr>
          <a:xfrm>
            <a:off x="2209800" y="5717232"/>
            <a:ext cx="4025461" cy="369332"/>
          </a:xfrm>
          <a:prstGeom prst="rect">
            <a:avLst/>
          </a:prstGeom>
          <a:noFill/>
        </p:spPr>
        <p:txBody>
          <a:bodyPr wrap="none" rtlCol="0">
            <a:spAutoFit/>
          </a:bodyPr>
          <a:lstStyle/>
          <a:p>
            <a:r>
              <a:rPr lang="en-US" sz="1800" b="1" dirty="0" smtClean="0">
                <a:solidFill>
                  <a:srgbClr val="002060"/>
                </a:solidFill>
              </a:rPr>
              <a:t>Change in Cash = CFO + CFI + CFF</a:t>
            </a:r>
            <a:endParaRPr lang="en-US" sz="1800" b="1" dirty="0">
              <a:solidFill>
                <a:srgbClr val="002060"/>
              </a:solidFill>
            </a:endParaRPr>
          </a:p>
        </p:txBody>
      </p:sp>
    </p:spTree>
    <p:extLst>
      <p:ext uri="{BB962C8B-B14F-4D97-AF65-F5344CB8AC3E}">
        <p14:creationId xmlns:p14="http://schemas.microsoft.com/office/powerpoint/2010/main" val="26389644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315" t="29883" r="34333" b="9766"/>
          <a:stretch/>
        </p:blipFill>
        <p:spPr bwMode="auto">
          <a:xfrm>
            <a:off x="1080657" y="1008181"/>
            <a:ext cx="7730836" cy="5784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6"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0C2DC77-D482-405D-B6E6-B1177FBE9BE2}" type="slidenum">
              <a:rPr lang="en-US" altLang="en-US" sz="900" b="1" smtClean="0">
                <a:solidFill>
                  <a:srgbClr val="A51A17"/>
                </a:solidFill>
              </a:rPr>
              <a:pPr/>
              <a:t>37</a:t>
            </a:fld>
            <a:endParaRPr lang="en-US" altLang="en-US" sz="1400" b="1" dirty="0">
              <a:solidFill>
                <a:srgbClr val="A51A17"/>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Statement of Cash Flows</a:t>
            </a:r>
            <a:endParaRPr lang="en-US" altLang="en-US" dirty="0">
              <a:solidFill>
                <a:schemeClr val="bg1"/>
              </a:solidFill>
            </a:endParaRPr>
          </a:p>
        </p:txBody>
      </p:sp>
      <p:pic>
        <p:nvPicPr>
          <p:cNvPr id="6" name="Picture 8" descr="Image result for disney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5126" y="842822"/>
            <a:ext cx="1431010" cy="1017224"/>
          </a:xfrm>
          <a:prstGeom prst="rect">
            <a:avLst/>
          </a:prstGeom>
          <a:noFill/>
          <a:extLst>
            <a:ext uri="{909E8E84-426E-40DD-AFC4-6F175D3DCCD1}">
              <a14:hiddenFill xmlns:a14="http://schemas.microsoft.com/office/drawing/2010/main">
                <a:solidFill>
                  <a:srgbClr val="FFFFFF"/>
                </a:solidFill>
              </a14:hiddenFill>
            </a:ext>
          </a:extLst>
        </p:spPr>
      </p:pic>
      <p:sp>
        <p:nvSpPr>
          <p:cNvPr id="8" name="Right Brace 7"/>
          <p:cNvSpPr/>
          <p:nvPr/>
        </p:nvSpPr>
        <p:spPr bwMode="auto">
          <a:xfrm rot="10800000">
            <a:off x="917860" y="1775502"/>
            <a:ext cx="398321" cy="3482298"/>
          </a:xfrm>
          <a:prstGeom prst="rightBrac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9" name="Right Brace 8"/>
          <p:cNvSpPr/>
          <p:nvPr/>
        </p:nvSpPr>
        <p:spPr bwMode="auto">
          <a:xfrm rot="10800000">
            <a:off x="917858" y="5334000"/>
            <a:ext cx="398322" cy="1368016"/>
          </a:xfrm>
          <a:prstGeom prst="rightBrac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0" name="Rectangle 9"/>
          <p:cNvSpPr/>
          <p:nvPr/>
        </p:nvSpPr>
        <p:spPr bwMode="auto">
          <a:xfrm>
            <a:off x="0" y="3364251"/>
            <a:ext cx="917859" cy="304800"/>
          </a:xfrm>
          <a:prstGeom prst="rect">
            <a:avLst/>
          </a:prstGeom>
          <a:solidFill>
            <a:srgbClr val="FAF8A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US" sz="1200" b="1" i="0" u="none" strike="noStrike" cap="none" normalizeH="0" baseline="0" dirty="0" smtClean="0">
                <a:ln>
                  <a:noFill/>
                </a:ln>
                <a:solidFill>
                  <a:schemeClr val="tx1"/>
                </a:solidFill>
                <a:effectLst/>
                <a:latin typeface="Arial" charset="0"/>
                <a:ea typeface="ＭＳ Ｐゴシック" pitchFamily="1" charset="-128"/>
              </a:rPr>
              <a:t>CFO</a:t>
            </a:r>
            <a:endParaRPr kumimoji="0" lang="en-US" sz="12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Rectangle 10"/>
          <p:cNvSpPr/>
          <p:nvPr/>
        </p:nvSpPr>
        <p:spPr bwMode="auto">
          <a:xfrm>
            <a:off x="-1" y="5865608"/>
            <a:ext cx="917859" cy="304800"/>
          </a:xfrm>
          <a:prstGeom prst="rect">
            <a:avLst/>
          </a:prstGeom>
          <a:solidFill>
            <a:srgbClr val="FAF8A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US" sz="1200" b="1" i="0" u="none" strike="noStrike" cap="none" normalizeH="0" baseline="0" dirty="0" smtClean="0">
                <a:ln>
                  <a:noFill/>
                </a:ln>
                <a:solidFill>
                  <a:schemeClr val="tx1"/>
                </a:solidFill>
                <a:effectLst/>
                <a:latin typeface="Arial" charset="0"/>
                <a:ea typeface="ＭＳ Ｐゴシック" pitchFamily="1" charset="-128"/>
              </a:rPr>
              <a:t>CFI</a:t>
            </a:r>
            <a:endParaRPr kumimoji="0" lang="en-US" sz="1200" b="0" i="0" u="none" strike="noStrike" cap="none" normalizeH="0" baseline="0" dirty="0" smtClean="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7615990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315" t="29883" r="34333" b="60760"/>
          <a:stretch/>
        </p:blipFill>
        <p:spPr bwMode="auto">
          <a:xfrm>
            <a:off x="1080657" y="1008181"/>
            <a:ext cx="7730836" cy="896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6"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0C2DC77-D482-405D-B6E6-B1177FBE9BE2}" type="slidenum">
              <a:rPr lang="en-US" altLang="en-US" sz="900" b="1" smtClean="0">
                <a:solidFill>
                  <a:srgbClr val="A51A17"/>
                </a:solidFill>
              </a:rPr>
              <a:pPr/>
              <a:t>38</a:t>
            </a:fld>
            <a:endParaRPr lang="en-US" altLang="en-US" sz="1400" b="1" dirty="0">
              <a:solidFill>
                <a:srgbClr val="A51A17"/>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Statement of Cash Flows</a:t>
            </a:r>
            <a:endParaRPr lang="en-US" altLang="en-US" dirty="0">
              <a:solidFill>
                <a:schemeClr val="bg1"/>
              </a:solidFill>
            </a:endParaRPr>
          </a:p>
        </p:txBody>
      </p:sp>
      <p:pic>
        <p:nvPicPr>
          <p:cNvPr id="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0425" t="36719" r="34773" b="19140"/>
          <a:stretch/>
        </p:blipFill>
        <p:spPr bwMode="auto">
          <a:xfrm>
            <a:off x="1080657" y="1905000"/>
            <a:ext cx="7703618"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bwMode="auto">
          <a:xfrm>
            <a:off x="1080657" y="1681490"/>
            <a:ext cx="1814943" cy="22351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pic>
        <p:nvPicPr>
          <p:cNvPr id="9" name="Picture 8" descr="Image result for disney logo">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5126" y="842822"/>
            <a:ext cx="1431010" cy="1017224"/>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Brace 9"/>
          <p:cNvSpPr/>
          <p:nvPr/>
        </p:nvSpPr>
        <p:spPr bwMode="auto">
          <a:xfrm rot="10800000">
            <a:off x="920397" y="1905000"/>
            <a:ext cx="398322" cy="2133600"/>
          </a:xfrm>
          <a:prstGeom prst="rightBrac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1" name="Rectangle 10"/>
          <p:cNvSpPr/>
          <p:nvPr/>
        </p:nvSpPr>
        <p:spPr bwMode="auto">
          <a:xfrm>
            <a:off x="0" y="2819400"/>
            <a:ext cx="917859" cy="304800"/>
          </a:xfrm>
          <a:prstGeom prst="rect">
            <a:avLst/>
          </a:prstGeom>
          <a:solidFill>
            <a:srgbClr val="FAF8A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US" sz="1200" b="1" i="0" u="none" strike="noStrike" cap="none" normalizeH="0" baseline="0" dirty="0" smtClean="0">
                <a:ln>
                  <a:noFill/>
                </a:ln>
                <a:solidFill>
                  <a:schemeClr val="tx1"/>
                </a:solidFill>
                <a:effectLst/>
                <a:latin typeface="Arial" charset="0"/>
                <a:ea typeface="ＭＳ Ｐゴシック" pitchFamily="1" charset="-128"/>
              </a:rPr>
              <a:t>CFF</a:t>
            </a:r>
            <a:endParaRPr kumimoji="0" lang="en-US" sz="1200" b="0" i="0" u="none" strike="noStrike" cap="none" normalizeH="0" baseline="0" dirty="0" smtClean="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5942262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A51A17"/>
                </a:solidFill>
              </a:rPr>
              <a:pPr/>
              <a:t>39</a:t>
            </a:fld>
            <a:endParaRPr lang="en-US" altLang="en-US" sz="1400" b="1" dirty="0" smtClean="0">
              <a:solidFill>
                <a:srgbClr val="A51A17"/>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Notes to the Financial Statements</a:t>
            </a:r>
            <a:endParaRPr lang="en-US" sz="2800" dirty="0"/>
          </a:p>
        </p:txBody>
      </p:sp>
    </p:spTree>
    <p:extLst>
      <p:ext uri="{BB962C8B-B14F-4D97-AF65-F5344CB8AC3E}">
        <p14:creationId xmlns:p14="http://schemas.microsoft.com/office/powerpoint/2010/main" val="3044179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4</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The Accounting System</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91400" cy="4953000"/>
          </a:xfrm>
          <a:noFill/>
        </p:spPr>
        <p:txBody>
          <a:bodyPr lIns="0" tIns="0" rIns="0" bIns="0"/>
          <a:lstStyle/>
          <a:p>
            <a:pPr marL="0" indent="0" eaLnBrk="1" fontAlgn="auto" hangingPunct="1">
              <a:spcBef>
                <a:spcPts val="0"/>
              </a:spcBef>
              <a:spcAft>
                <a:spcPts val="0"/>
              </a:spcAft>
              <a:buNone/>
              <a:defRPr/>
            </a:pPr>
            <a:r>
              <a:rPr lang="en-US" sz="1400" dirty="0" smtClean="0"/>
              <a:t>The </a:t>
            </a:r>
            <a:r>
              <a:rPr lang="en-US" sz="1400" dirty="0">
                <a:solidFill>
                  <a:srgbClr val="FF0000"/>
                </a:solidFill>
              </a:rPr>
              <a:t>accounting system </a:t>
            </a:r>
            <a:r>
              <a:rPr lang="en-US" sz="1400" dirty="0"/>
              <a:t>collects and processes financial information about an organization and reports that information to decision makers. The accounting system provides financial accounting reports, which include periodic financial statements and related disclosures, to external decision makers. </a:t>
            </a:r>
            <a:endParaRPr lang="en-US" sz="1400" dirty="0" smtClean="0"/>
          </a:p>
          <a:p>
            <a:pPr marL="0" indent="0" eaLnBrk="1" fontAlgn="auto" hangingPunct="1">
              <a:spcBef>
                <a:spcPts val="0"/>
              </a:spcBef>
              <a:spcAft>
                <a:spcPts val="0"/>
              </a:spcAft>
              <a:buNone/>
              <a:defRPr/>
            </a:pPr>
            <a:endParaRPr lang="en-US" sz="1400" dirty="0"/>
          </a:p>
          <a:p>
            <a:pPr marL="0" indent="0" eaLnBrk="1" fontAlgn="auto" hangingPunct="1">
              <a:spcBef>
                <a:spcPts val="0"/>
              </a:spcBef>
              <a:spcAft>
                <a:spcPts val="0"/>
              </a:spcAft>
              <a:buNone/>
              <a:defRPr/>
            </a:pPr>
            <a:r>
              <a:rPr lang="en-US" sz="1400" dirty="0" smtClean="0"/>
              <a:t>These </a:t>
            </a:r>
            <a:r>
              <a:rPr lang="en-US" sz="1400" dirty="0"/>
              <a:t>decision makers include investors, creditors, suppliers, customers, union representatives, and all other interested parties. The accounting system also provides managerial accounting reports, including detailed plans and continuous performance reports. </a:t>
            </a:r>
            <a:endParaRPr lang="en-US" sz="1400" dirty="0" smtClean="0"/>
          </a:p>
          <a:p>
            <a:pPr marL="0" indent="0" eaLnBrk="1" fontAlgn="auto" hangingPunct="1">
              <a:spcBef>
                <a:spcPts val="0"/>
              </a:spcBef>
              <a:spcAft>
                <a:spcPts val="0"/>
              </a:spcAft>
              <a:buNone/>
              <a:defRPr/>
            </a:pPr>
            <a:endParaRPr lang="en-US" sz="1400" dirty="0"/>
          </a:p>
          <a:p>
            <a:pPr marL="0" indent="0" eaLnBrk="1" fontAlgn="auto" hangingPunct="1">
              <a:spcBef>
                <a:spcPts val="0"/>
              </a:spcBef>
              <a:spcAft>
                <a:spcPts val="0"/>
              </a:spcAft>
              <a:buNone/>
              <a:defRPr/>
            </a:pPr>
            <a:r>
              <a:rPr lang="en-US" sz="1400" dirty="0" smtClean="0"/>
              <a:t>These </a:t>
            </a:r>
            <a:r>
              <a:rPr lang="en-US" sz="1400" dirty="0"/>
              <a:t>reports are used by internal decision makers throughout the organization to make decisions about pricing, production, quality, </a:t>
            </a:r>
            <a:r>
              <a:rPr lang="en-US" sz="1400" dirty="0" smtClean="0"/>
              <a:t>performance evaluation, and </a:t>
            </a:r>
            <a:r>
              <a:rPr lang="en-US" sz="1400" dirty="0"/>
              <a:t>numerous other day-to-day activities</a:t>
            </a:r>
            <a:r>
              <a:rPr lang="en-US" sz="1400" dirty="0" smtClean="0"/>
              <a:t>.</a:t>
            </a:r>
            <a:endParaRPr lang="en-US" sz="1400" dirty="0"/>
          </a:p>
        </p:txBody>
      </p:sp>
    </p:spTree>
    <p:extLst>
      <p:ext uri="{BB962C8B-B14F-4D97-AF65-F5344CB8AC3E}">
        <p14:creationId xmlns:p14="http://schemas.microsoft.com/office/powerpoint/2010/main" val="345333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0524A151-BFEC-4424-B953-7CAC7CEE6E1F}" type="slidenum">
              <a:rPr lang="en-US" altLang="en-US" sz="900" b="1" smtClean="0">
                <a:solidFill>
                  <a:srgbClr val="A51A17"/>
                </a:solidFill>
              </a:rPr>
              <a:pPr/>
              <a:t>40</a:t>
            </a:fld>
            <a:endParaRPr lang="en-US" altLang="en-US" sz="1400" b="1" dirty="0" smtClean="0">
              <a:solidFill>
                <a:srgbClr val="A51A17"/>
              </a:solidFill>
            </a:endParaRPr>
          </a:p>
        </p:txBody>
      </p:sp>
      <p:sp>
        <p:nvSpPr>
          <p:cNvPr id="7171"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Notes to the Financial Statements</a:t>
            </a:r>
            <a:endParaRPr lang="en-US" altLang="en-US" dirty="0" smtClean="0">
              <a:solidFill>
                <a:schemeClr val="bg1"/>
              </a:solidFill>
            </a:endParaRPr>
          </a:p>
        </p:txBody>
      </p:sp>
      <p:sp>
        <p:nvSpPr>
          <p:cNvPr id="7172" name="Rectangle 3"/>
          <p:cNvSpPr>
            <a:spLocks noGrp="1" noChangeArrowheads="1"/>
          </p:cNvSpPr>
          <p:nvPr>
            <p:ph type="body" idx="1"/>
          </p:nvPr>
        </p:nvSpPr>
        <p:spPr>
          <a:xfrm>
            <a:off x="1143000" y="1219200"/>
            <a:ext cx="7391400" cy="5410200"/>
          </a:xfrm>
          <a:noFill/>
        </p:spPr>
        <p:txBody>
          <a:bodyPr lIns="0" tIns="0" rIns="0" bIns="0"/>
          <a:lstStyle/>
          <a:p>
            <a:pPr marL="0" indent="0">
              <a:spcBef>
                <a:spcPct val="0"/>
              </a:spcBef>
              <a:buNone/>
            </a:pPr>
            <a:r>
              <a:rPr lang="en-US" sz="1400" dirty="0"/>
              <a:t>All financial statements should be accompanied by notes that provide the reader with supplemental information about the financial condition and results of operations of the company, without which the financial statements cannot be fully understood.</a:t>
            </a:r>
          </a:p>
          <a:p>
            <a:pPr>
              <a:spcBef>
                <a:spcPct val="0"/>
              </a:spcBef>
            </a:pPr>
            <a:endParaRPr lang="en-US" sz="1400" dirty="0"/>
          </a:p>
          <a:p>
            <a:pPr marL="0" indent="0">
              <a:spcBef>
                <a:spcPct val="0"/>
              </a:spcBef>
              <a:spcAft>
                <a:spcPts val="600"/>
              </a:spcAft>
              <a:buNone/>
            </a:pPr>
            <a:r>
              <a:rPr lang="en-US" sz="1400" dirty="0"/>
              <a:t>There are three basic types of </a:t>
            </a:r>
            <a:r>
              <a:rPr lang="en-US" sz="1400" dirty="0" smtClean="0"/>
              <a:t>notes:</a:t>
            </a:r>
          </a:p>
          <a:p>
            <a:pPr lvl="1">
              <a:spcBef>
                <a:spcPct val="0"/>
              </a:spcBef>
              <a:spcAft>
                <a:spcPts val="600"/>
              </a:spcAft>
              <a:buFont typeface="Wingdings" panose="05000000000000000000" pitchFamily="2" charset="2"/>
              <a:buChar char="ü"/>
            </a:pPr>
            <a:r>
              <a:rPr lang="en-US" sz="1400" dirty="0" smtClean="0"/>
              <a:t>Descriptions </a:t>
            </a:r>
            <a:r>
              <a:rPr lang="en-US" sz="1400" dirty="0"/>
              <a:t>of the </a:t>
            </a:r>
            <a:r>
              <a:rPr lang="en-US" sz="1400" u="sng" dirty="0"/>
              <a:t>accounting rules</a:t>
            </a:r>
            <a:r>
              <a:rPr lang="en-US" sz="1400" dirty="0"/>
              <a:t> applied in the company’s financial </a:t>
            </a:r>
            <a:r>
              <a:rPr lang="en-US" sz="1400" dirty="0" smtClean="0"/>
              <a:t>statements</a:t>
            </a:r>
          </a:p>
          <a:p>
            <a:pPr lvl="1">
              <a:spcBef>
                <a:spcPct val="0"/>
              </a:spcBef>
              <a:spcAft>
                <a:spcPts val="600"/>
              </a:spcAft>
              <a:buFont typeface="Wingdings" panose="05000000000000000000" pitchFamily="2" charset="2"/>
              <a:buChar char="ü"/>
            </a:pPr>
            <a:r>
              <a:rPr lang="en-US" sz="1400" dirty="0" smtClean="0"/>
              <a:t>Additional </a:t>
            </a:r>
            <a:r>
              <a:rPr lang="en-US" sz="1400" u="sng" dirty="0" smtClean="0"/>
              <a:t>details </a:t>
            </a:r>
            <a:r>
              <a:rPr lang="en-US" sz="1400" u="sng" dirty="0"/>
              <a:t>about a line on the financial </a:t>
            </a:r>
            <a:r>
              <a:rPr lang="en-US" sz="1400" u="sng" dirty="0" smtClean="0"/>
              <a:t>statement</a:t>
            </a:r>
            <a:r>
              <a:rPr lang="en-US" sz="1400" dirty="0"/>
              <a:t> </a:t>
            </a:r>
            <a:r>
              <a:rPr lang="en-US" sz="1400" dirty="0" smtClean="0"/>
              <a:t>(i.e., a </a:t>
            </a:r>
            <a:r>
              <a:rPr lang="en-US" sz="1400" dirty="0"/>
              <a:t>note that describes the details of a long-term debt </a:t>
            </a:r>
            <a:r>
              <a:rPr lang="en-US" sz="1400" dirty="0" smtClean="0"/>
              <a:t>agreement) </a:t>
            </a:r>
          </a:p>
          <a:p>
            <a:pPr lvl="1">
              <a:spcBef>
                <a:spcPct val="0"/>
              </a:spcBef>
              <a:buFont typeface="Wingdings" panose="05000000000000000000" pitchFamily="2" charset="2"/>
              <a:buChar char="ü"/>
            </a:pPr>
            <a:r>
              <a:rPr lang="en-US" sz="1400" dirty="0" smtClean="0"/>
              <a:t>Additional </a:t>
            </a:r>
            <a:r>
              <a:rPr lang="en-US" sz="1400" u="sng" dirty="0"/>
              <a:t>financial disclosures about items not listed in the financial </a:t>
            </a:r>
            <a:r>
              <a:rPr lang="en-US" sz="1400" u="sng" dirty="0" smtClean="0"/>
              <a:t>statements</a:t>
            </a:r>
            <a:r>
              <a:rPr lang="en-US" sz="1400" dirty="0" smtClean="0"/>
              <a:t> (i.e., </a:t>
            </a:r>
            <a:r>
              <a:rPr lang="en-US" sz="1400" dirty="0"/>
              <a:t>a company may disclose that it leased, rather than purchased, major pieces of machinery and </a:t>
            </a:r>
            <a:r>
              <a:rPr lang="en-US" sz="1400" dirty="0" smtClean="0"/>
              <a:t>equipment)</a:t>
            </a:r>
          </a:p>
          <a:p>
            <a:pPr marL="457200" lvl="1" indent="0">
              <a:spcBef>
                <a:spcPct val="0"/>
              </a:spcBef>
              <a:buNone/>
            </a:pPr>
            <a:endParaRPr lang="en-US" sz="1400" dirty="0" smtClean="0"/>
          </a:p>
          <a:p>
            <a:pPr marL="0" lvl="0" indent="0">
              <a:spcBef>
                <a:spcPct val="0"/>
              </a:spcBef>
              <a:buNone/>
            </a:pPr>
            <a:r>
              <a:rPr lang="en-US" sz="1400" b="1" dirty="0">
                <a:solidFill>
                  <a:srgbClr val="C00000"/>
                </a:solidFill>
              </a:rPr>
              <a:t>Important note</a:t>
            </a:r>
            <a:r>
              <a:rPr lang="en-US" sz="1400" dirty="0"/>
              <a:t>: </a:t>
            </a:r>
            <a:r>
              <a:rPr lang="en-US" sz="1400" dirty="0" smtClean="0"/>
              <a:t>Many valuable assets </a:t>
            </a:r>
            <a:r>
              <a:rPr lang="en-US" sz="1400" dirty="0"/>
              <a:t>and liabilities </a:t>
            </a:r>
            <a:r>
              <a:rPr lang="en-US" sz="1400" dirty="0" smtClean="0"/>
              <a:t>are not </a:t>
            </a:r>
            <a:r>
              <a:rPr lang="en-US" sz="1400" dirty="0"/>
              <a:t>reported on the balance sheet. </a:t>
            </a:r>
            <a:r>
              <a:rPr lang="en-US" sz="1400" dirty="0" smtClean="0"/>
              <a:t>Intangible </a:t>
            </a:r>
            <a:r>
              <a:rPr lang="en-US" sz="1400" dirty="0"/>
              <a:t>assets </a:t>
            </a:r>
            <a:r>
              <a:rPr lang="en-US" sz="1400" dirty="0" smtClean="0"/>
              <a:t>may be </a:t>
            </a:r>
            <a:r>
              <a:rPr lang="en-US" sz="1400" dirty="0"/>
              <a:t>developed internally over time, rather than purchased. These intangible assets include trademarks, patents, and </a:t>
            </a:r>
            <a:r>
              <a:rPr lang="en-US" sz="1400" dirty="0" smtClean="0"/>
              <a:t>copyrights, and are </a:t>
            </a:r>
            <a:r>
              <a:rPr lang="en-US" sz="1400" b="1" u="sng" dirty="0" smtClean="0"/>
              <a:t>NOT</a:t>
            </a:r>
            <a:r>
              <a:rPr lang="en-US" sz="1400" dirty="0" smtClean="0"/>
              <a:t> recorded on a firm’s B/S.</a:t>
            </a:r>
            <a:br>
              <a:rPr lang="en-US" sz="1400" dirty="0" smtClean="0"/>
            </a:br>
            <a:r>
              <a:rPr lang="en-US" sz="1400" dirty="0" smtClean="0"/>
              <a:t/>
            </a:r>
            <a:br>
              <a:rPr lang="en-US" sz="1400" dirty="0" smtClean="0"/>
            </a:br>
            <a:r>
              <a:rPr lang="en-US" sz="1400" dirty="0" smtClean="0"/>
              <a:t>Many </a:t>
            </a:r>
            <a:r>
              <a:rPr lang="en-US" sz="1400" dirty="0"/>
              <a:t>companies have off-balance-sheet financing. The most common form of such financing is in the form of leases. These obligations are not </a:t>
            </a:r>
            <a:r>
              <a:rPr lang="en-US" sz="1400" dirty="0" smtClean="0"/>
              <a:t>(yet) reported </a:t>
            </a:r>
            <a:r>
              <a:rPr lang="en-US" sz="1400" dirty="0"/>
              <a:t>as liabilities on the face of the balance </a:t>
            </a:r>
            <a:r>
              <a:rPr lang="en-US" sz="1400" dirty="0" smtClean="0"/>
              <a:t>sheet.  </a:t>
            </a:r>
            <a:endParaRPr lang="en-US" sz="1400" dirty="0"/>
          </a:p>
          <a:p>
            <a:pPr marL="50800" indent="0">
              <a:spcBef>
                <a:spcPct val="0"/>
              </a:spcBef>
              <a:buNone/>
            </a:pPr>
            <a:endParaRPr lang="en-US" sz="1600" dirty="0"/>
          </a:p>
          <a:p>
            <a:pPr marL="0" indent="0" eaLnBrk="1" fontAlgn="auto" hangingPunct="1">
              <a:spcBef>
                <a:spcPct val="0"/>
              </a:spcBef>
              <a:spcAft>
                <a:spcPts val="0"/>
              </a:spcAft>
              <a:buNone/>
              <a:defRPr/>
            </a:pPr>
            <a:endParaRPr lang="en-US" sz="1600" dirty="0"/>
          </a:p>
        </p:txBody>
      </p:sp>
    </p:spTree>
    <p:extLst>
      <p:ext uri="{BB962C8B-B14F-4D97-AF65-F5344CB8AC3E}">
        <p14:creationId xmlns:p14="http://schemas.microsoft.com/office/powerpoint/2010/main" val="27963010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1143000" y="1219200"/>
            <a:ext cx="73914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8600" indent="-228600" algn="l" rtl="0" eaLnBrk="0" fontAlgn="base" hangingPunct="0">
              <a:spcBef>
                <a:spcPct val="20000"/>
              </a:spcBef>
              <a:spcAft>
                <a:spcPct val="0"/>
              </a:spcAft>
              <a:buChar char="•"/>
              <a:defRPr sz="3200" baseline="0">
                <a:solidFill>
                  <a:schemeClr val="tx1"/>
                </a:solidFill>
                <a:latin typeface="+mn-lt"/>
                <a:ea typeface="+mn-ea"/>
                <a:cs typeface="+mn-cs"/>
              </a:defRPr>
            </a:lvl1pPr>
            <a:lvl2pPr marL="635000" indent="-177800" algn="l" rtl="0" eaLnBrk="0" fontAlgn="base" hangingPunct="0">
              <a:spcBef>
                <a:spcPct val="20000"/>
              </a:spcBef>
              <a:spcAft>
                <a:spcPct val="0"/>
              </a:spcAft>
              <a:buChar char="•"/>
              <a:defRPr sz="2800" baseline="0">
                <a:solidFill>
                  <a:schemeClr val="tx1"/>
                </a:solidFill>
                <a:latin typeface="+mn-lt"/>
                <a:ea typeface="+mn-ea"/>
              </a:defRPr>
            </a:lvl2pPr>
            <a:lvl3pPr marL="1092200" indent="-177800" algn="l" rtl="0" eaLnBrk="0" fontAlgn="base" hangingPunct="0">
              <a:spcBef>
                <a:spcPct val="20000"/>
              </a:spcBef>
              <a:spcAft>
                <a:spcPct val="0"/>
              </a:spcAft>
              <a:buChar char="•"/>
              <a:defRPr sz="2400" baseline="0">
                <a:solidFill>
                  <a:schemeClr val="tx1"/>
                </a:solidFill>
                <a:latin typeface="+mn-lt"/>
                <a:ea typeface="+mn-ea"/>
              </a:defRPr>
            </a:lvl3pPr>
            <a:lvl4pPr marL="1549400" indent="-177800" algn="l" rtl="0" eaLnBrk="0" fontAlgn="base" hangingPunct="0">
              <a:spcBef>
                <a:spcPct val="20000"/>
              </a:spcBef>
              <a:spcAft>
                <a:spcPct val="0"/>
              </a:spcAft>
              <a:buChar char="•"/>
              <a:defRPr sz="2000" baseline="0">
                <a:solidFill>
                  <a:schemeClr val="tx1"/>
                </a:solidFill>
                <a:latin typeface="+mn-lt"/>
                <a:ea typeface="+mn-ea"/>
              </a:defRPr>
            </a:lvl4pPr>
            <a:lvl5pPr marL="2006600" indent="-177800" algn="l" rtl="0" eaLnBrk="0" fontAlgn="base" hangingPunct="0">
              <a:spcBef>
                <a:spcPct val="20000"/>
              </a:spcBef>
              <a:spcAft>
                <a:spcPct val="0"/>
              </a:spcAft>
              <a:buChar char="•"/>
              <a:defRPr sz="2000" baseline="0">
                <a:solidFill>
                  <a:schemeClr val="tx1"/>
                </a:solidFill>
                <a:latin typeface="+mn-lt"/>
                <a:ea typeface="+mn-ea"/>
              </a:defRPr>
            </a:lvl5pPr>
            <a:lvl6pPr marL="2463800" indent="-177800" algn="l" rtl="0" fontAlgn="base">
              <a:spcBef>
                <a:spcPct val="20000"/>
              </a:spcBef>
              <a:spcAft>
                <a:spcPct val="0"/>
              </a:spcAft>
              <a:buChar char="•"/>
              <a:defRPr sz="2000">
                <a:solidFill>
                  <a:srgbClr val="002E62"/>
                </a:solidFill>
                <a:latin typeface="+mn-lt"/>
                <a:ea typeface="+mn-ea"/>
              </a:defRPr>
            </a:lvl6pPr>
            <a:lvl7pPr marL="2921000" indent="-177800" algn="l" rtl="0" fontAlgn="base">
              <a:spcBef>
                <a:spcPct val="20000"/>
              </a:spcBef>
              <a:spcAft>
                <a:spcPct val="0"/>
              </a:spcAft>
              <a:buChar char="•"/>
              <a:defRPr sz="2000">
                <a:solidFill>
                  <a:srgbClr val="002E62"/>
                </a:solidFill>
                <a:latin typeface="+mn-lt"/>
                <a:ea typeface="+mn-ea"/>
              </a:defRPr>
            </a:lvl7pPr>
            <a:lvl8pPr marL="3378200" indent="-177800" algn="l" rtl="0" fontAlgn="base">
              <a:spcBef>
                <a:spcPct val="20000"/>
              </a:spcBef>
              <a:spcAft>
                <a:spcPct val="0"/>
              </a:spcAft>
              <a:buChar char="•"/>
              <a:defRPr sz="2000">
                <a:solidFill>
                  <a:srgbClr val="002E62"/>
                </a:solidFill>
                <a:latin typeface="+mn-lt"/>
                <a:ea typeface="+mn-ea"/>
              </a:defRPr>
            </a:lvl8pPr>
            <a:lvl9pPr marL="3835400" indent="-177800" algn="l" rtl="0" fontAlgn="base">
              <a:spcBef>
                <a:spcPct val="20000"/>
              </a:spcBef>
              <a:spcAft>
                <a:spcPct val="0"/>
              </a:spcAft>
              <a:buChar char="•"/>
              <a:defRPr sz="2000">
                <a:solidFill>
                  <a:srgbClr val="002E62"/>
                </a:solidFill>
                <a:latin typeface="+mn-lt"/>
                <a:ea typeface="+mn-ea"/>
              </a:defRPr>
            </a:lvl9pPr>
          </a:lstStyle>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buFontTx/>
              <a:buNone/>
            </a:pPr>
            <a:endParaRPr lang="en-US" sz="1600" kern="0" dirty="0" smtClean="0"/>
          </a:p>
          <a:p>
            <a:pPr marL="0" indent="0">
              <a:spcBef>
                <a:spcPct val="0"/>
              </a:spcBef>
              <a:buFontTx/>
              <a:buNone/>
            </a:pPr>
            <a:endParaRPr lang="en-US" sz="1600" kern="0" dirty="0"/>
          </a:p>
          <a:p>
            <a:pPr marL="0" indent="0">
              <a:buNone/>
            </a:pPr>
            <a:r>
              <a:rPr lang="en-US" sz="1400" dirty="0" smtClean="0">
                <a:solidFill>
                  <a:srgbClr val="C00000"/>
                </a:solidFill>
              </a:rPr>
              <a:t>Generally Accepted Accounting Principles </a:t>
            </a:r>
            <a:r>
              <a:rPr lang="en-US" sz="1400" dirty="0">
                <a:solidFill>
                  <a:srgbClr val="C00000"/>
                </a:solidFill>
              </a:rPr>
              <a:t>(GAAP) permit companies to select from alternative methods for measuring the effects of transactions. The summary of significant accounting policies tells </a:t>
            </a:r>
            <a:r>
              <a:rPr lang="en-US" sz="1400" dirty="0" smtClean="0">
                <a:solidFill>
                  <a:srgbClr val="C00000"/>
                </a:solidFill>
              </a:rPr>
              <a:t>users </a:t>
            </a:r>
            <a:r>
              <a:rPr lang="en-US" sz="1400" dirty="0">
                <a:solidFill>
                  <a:srgbClr val="C00000"/>
                </a:solidFill>
              </a:rPr>
              <a:t>which accounting methods the company has adopted. Without an understanding of the various accounting methods used, it is impossible to analyze a company’s financial results effectively. </a:t>
            </a:r>
          </a:p>
        </p:txBody>
      </p:sp>
      <p:sp>
        <p:nvSpPr>
          <p:cNvPr id="6146"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0C2DC77-D482-405D-B6E6-B1177FBE9BE2}" type="slidenum">
              <a:rPr lang="en-US" altLang="en-US" sz="900" b="1" smtClean="0">
                <a:solidFill>
                  <a:srgbClr val="A51A17"/>
                </a:solidFill>
              </a:rPr>
              <a:pPr/>
              <a:t>41</a:t>
            </a:fld>
            <a:endParaRPr lang="en-US" altLang="en-US" sz="1400" b="1" dirty="0">
              <a:solidFill>
                <a:srgbClr val="A51A17"/>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a:solidFill>
                  <a:schemeClr val="bg1"/>
                </a:solidFill>
              </a:rPr>
              <a:t>Notes to the Financial Statements</a:t>
            </a:r>
            <a:endParaRPr lang="en-US" altLang="en-US" dirty="0">
              <a:solidFill>
                <a:schemeClr val="bg1"/>
              </a:solidFill>
            </a:endParaRPr>
          </a:p>
        </p:txBody>
      </p:sp>
      <p:pic>
        <p:nvPicPr>
          <p:cNvPr id="7" name="Picture 8" descr="Image result for disney logo">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0315" y="730285"/>
            <a:ext cx="1431010" cy="10172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8152" t="42140" r="23487" b="32292"/>
          <a:stretch/>
        </p:blipFill>
        <p:spPr bwMode="auto">
          <a:xfrm>
            <a:off x="914400" y="1546076"/>
            <a:ext cx="8229600" cy="1730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8898" t="41685" r="22954" b="29931"/>
          <a:stretch/>
        </p:blipFill>
        <p:spPr bwMode="auto">
          <a:xfrm>
            <a:off x="914400" y="3178323"/>
            <a:ext cx="8229600" cy="1927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22456" t="51367" r="55088" b="43164"/>
          <a:stretch/>
        </p:blipFill>
        <p:spPr bwMode="auto">
          <a:xfrm>
            <a:off x="1080657" y="990600"/>
            <a:ext cx="4880386" cy="668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52565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0C2DC77-D482-405D-B6E6-B1177FBE9BE2}" type="slidenum">
              <a:rPr lang="en-US" altLang="en-US" sz="900" b="1" smtClean="0">
                <a:solidFill>
                  <a:srgbClr val="A51A17"/>
                </a:solidFill>
              </a:rPr>
              <a:pPr/>
              <a:t>42</a:t>
            </a:fld>
            <a:endParaRPr lang="en-US" altLang="en-US" sz="1400" b="1" dirty="0">
              <a:solidFill>
                <a:srgbClr val="A51A17"/>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a:solidFill>
                  <a:schemeClr val="bg1"/>
                </a:solidFill>
              </a:rPr>
              <a:t>Notes to the Financial Statements</a:t>
            </a:r>
            <a:endParaRPr lang="en-US" altLang="en-US" dirty="0">
              <a:solidFill>
                <a:schemeClr val="bg1"/>
              </a:solidFill>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306" t="25000" r="21596" b="9278"/>
          <a:stretch/>
        </p:blipFill>
        <p:spPr bwMode="auto">
          <a:xfrm>
            <a:off x="906887" y="1066800"/>
            <a:ext cx="8229600" cy="4337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8" descr="Image result for disney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03388" y="730285"/>
            <a:ext cx="1431010" cy="10172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noChangeArrowheads="1"/>
          </p:cNvSpPr>
          <p:nvPr/>
        </p:nvSpPr>
        <p:spPr bwMode="auto">
          <a:xfrm>
            <a:off x="1143000" y="1219200"/>
            <a:ext cx="73914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8600" indent="-228600" algn="l" rtl="0" eaLnBrk="0" fontAlgn="base" hangingPunct="0">
              <a:spcBef>
                <a:spcPct val="20000"/>
              </a:spcBef>
              <a:spcAft>
                <a:spcPct val="0"/>
              </a:spcAft>
              <a:buChar char="•"/>
              <a:defRPr sz="3200" baseline="0">
                <a:solidFill>
                  <a:schemeClr val="tx1"/>
                </a:solidFill>
                <a:latin typeface="+mn-lt"/>
                <a:ea typeface="+mn-ea"/>
                <a:cs typeface="+mn-cs"/>
              </a:defRPr>
            </a:lvl1pPr>
            <a:lvl2pPr marL="635000" indent="-177800" algn="l" rtl="0" eaLnBrk="0" fontAlgn="base" hangingPunct="0">
              <a:spcBef>
                <a:spcPct val="20000"/>
              </a:spcBef>
              <a:spcAft>
                <a:spcPct val="0"/>
              </a:spcAft>
              <a:buChar char="•"/>
              <a:defRPr sz="2800" baseline="0">
                <a:solidFill>
                  <a:schemeClr val="tx1"/>
                </a:solidFill>
                <a:latin typeface="+mn-lt"/>
                <a:ea typeface="+mn-ea"/>
              </a:defRPr>
            </a:lvl2pPr>
            <a:lvl3pPr marL="1092200" indent="-177800" algn="l" rtl="0" eaLnBrk="0" fontAlgn="base" hangingPunct="0">
              <a:spcBef>
                <a:spcPct val="20000"/>
              </a:spcBef>
              <a:spcAft>
                <a:spcPct val="0"/>
              </a:spcAft>
              <a:buChar char="•"/>
              <a:defRPr sz="2400" baseline="0">
                <a:solidFill>
                  <a:schemeClr val="tx1"/>
                </a:solidFill>
                <a:latin typeface="+mn-lt"/>
                <a:ea typeface="+mn-ea"/>
              </a:defRPr>
            </a:lvl3pPr>
            <a:lvl4pPr marL="1549400" indent="-177800" algn="l" rtl="0" eaLnBrk="0" fontAlgn="base" hangingPunct="0">
              <a:spcBef>
                <a:spcPct val="20000"/>
              </a:spcBef>
              <a:spcAft>
                <a:spcPct val="0"/>
              </a:spcAft>
              <a:buChar char="•"/>
              <a:defRPr sz="2000" baseline="0">
                <a:solidFill>
                  <a:schemeClr val="tx1"/>
                </a:solidFill>
                <a:latin typeface="+mn-lt"/>
                <a:ea typeface="+mn-ea"/>
              </a:defRPr>
            </a:lvl4pPr>
            <a:lvl5pPr marL="2006600" indent="-177800" algn="l" rtl="0" eaLnBrk="0" fontAlgn="base" hangingPunct="0">
              <a:spcBef>
                <a:spcPct val="20000"/>
              </a:spcBef>
              <a:spcAft>
                <a:spcPct val="0"/>
              </a:spcAft>
              <a:buChar char="•"/>
              <a:defRPr sz="2000" baseline="0">
                <a:solidFill>
                  <a:schemeClr val="tx1"/>
                </a:solidFill>
                <a:latin typeface="+mn-lt"/>
                <a:ea typeface="+mn-ea"/>
              </a:defRPr>
            </a:lvl5pPr>
            <a:lvl6pPr marL="2463800" indent="-177800" algn="l" rtl="0" fontAlgn="base">
              <a:spcBef>
                <a:spcPct val="20000"/>
              </a:spcBef>
              <a:spcAft>
                <a:spcPct val="0"/>
              </a:spcAft>
              <a:buChar char="•"/>
              <a:defRPr sz="2000">
                <a:solidFill>
                  <a:srgbClr val="002E62"/>
                </a:solidFill>
                <a:latin typeface="+mn-lt"/>
                <a:ea typeface="+mn-ea"/>
              </a:defRPr>
            </a:lvl6pPr>
            <a:lvl7pPr marL="2921000" indent="-177800" algn="l" rtl="0" fontAlgn="base">
              <a:spcBef>
                <a:spcPct val="20000"/>
              </a:spcBef>
              <a:spcAft>
                <a:spcPct val="0"/>
              </a:spcAft>
              <a:buChar char="•"/>
              <a:defRPr sz="2000">
                <a:solidFill>
                  <a:srgbClr val="002E62"/>
                </a:solidFill>
                <a:latin typeface="+mn-lt"/>
                <a:ea typeface="+mn-ea"/>
              </a:defRPr>
            </a:lvl7pPr>
            <a:lvl8pPr marL="3378200" indent="-177800" algn="l" rtl="0" fontAlgn="base">
              <a:spcBef>
                <a:spcPct val="20000"/>
              </a:spcBef>
              <a:spcAft>
                <a:spcPct val="0"/>
              </a:spcAft>
              <a:buChar char="•"/>
              <a:defRPr sz="2000">
                <a:solidFill>
                  <a:srgbClr val="002E62"/>
                </a:solidFill>
                <a:latin typeface="+mn-lt"/>
                <a:ea typeface="+mn-ea"/>
              </a:defRPr>
            </a:lvl8pPr>
            <a:lvl9pPr marL="3835400" indent="-177800" algn="l" rtl="0" fontAlgn="base">
              <a:spcBef>
                <a:spcPct val="20000"/>
              </a:spcBef>
              <a:spcAft>
                <a:spcPct val="0"/>
              </a:spcAft>
              <a:buChar char="•"/>
              <a:defRPr sz="2000">
                <a:solidFill>
                  <a:srgbClr val="002E62"/>
                </a:solidFill>
                <a:latin typeface="+mn-lt"/>
                <a:ea typeface="+mn-ea"/>
              </a:defRPr>
            </a:lvl9pPr>
          </a:lstStyle>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spcAft>
                <a:spcPts val="600"/>
              </a:spcAft>
              <a:buFontTx/>
              <a:buNone/>
            </a:pPr>
            <a:endParaRPr lang="en-US" sz="1600" kern="0" dirty="0" smtClean="0"/>
          </a:p>
          <a:p>
            <a:pPr marL="0" indent="0">
              <a:buNone/>
            </a:pPr>
            <a:r>
              <a:rPr lang="en-US" sz="1400" dirty="0" smtClean="0">
                <a:solidFill>
                  <a:srgbClr val="C00000"/>
                </a:solidFill>
              </a:rPr>
              <a:t>Notes may also provide </a:t>
            </a:r>
            <a:r>
              <a:rPr lang="en-US" sz="1400" dirty="0">
                <a:solidFill>
                  <a:srgbClr val="C00000"/>
                </a:solidFill>
              </a:rPr>
              <a:t>supplemental information concerning the data shown on the financial statements. Among other information, these notes may show revenues broken out by geographic region or business segment, describe unusual transactions, and/or offer expanded detail on a specific classification. </a:t>
            </a:r>
          </a:p>
        </p:txBody>
      </p:sp>
    </p:spTree>
    <p:extLst>
      <p:ext uri="{BB962C8B-B14F-4D97-AF65-F5344CB8AC3E}">
        <p14:creationId xmlns:p14="http://schemas.microsoft.com/office/powerpoint/2010/main" val="34065512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0C2DC77-D482-405D-B6E6-B1177FBE9BE2}" type="slidenum">
              <a:rPr lang="en-US" altLang="en-US" sz="900" b="1" smtClean="0">
                <a:solidFill>
                  <a:srgbClr val="A51A17"/>
                </a:solidFill>
              </a:rPr>
              <a:pPr/>
              <a:t>43</a:t>
            </a:fld>
            <a:endParaRPr lang="en-US" altLang="en-US" sz="1400" b="1" dirty="0">
              <a:solidFill>
                <a:srgbClr val="A51A17"/>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a:solidFill>
                  <a:schemeClr val="bg1"/>
                </a:solidFill>
              </a:rPr>
              <a:t>Notes to the Financial Statements</a:t>
            </a:r>
            <a:endParaRPr lang="en-US" altLang="en-US" dirty="0">
              <a:solidFill>
                <a:schemeClr val="bg1"/>
              </a:solidFill>
            </a:endParaRP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345" t="29297" r="22804" b="21875"/>
          <a:stretch/>
        </p:blipFill>
        <p:spPr bwMode="auto">
          <a:xfrm>
            <a:off x="914400" y="1238896"/>
            <a:ext cx="8153399" cy="3250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8" descr="Image result for disney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03388" y="730284"/>
            <a:ext cx="1431010" cy="10172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noChangeArrowheads="1"/>
          </p:cNvSpPr>
          <p:nvPr/>
        </p:nvSpPr>
        <p:spPr bwMode="auto">
          <a:xfrm>
            <a:off x="1143000" y="1219200"/>
            <a:ext cx="73914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8600" indent="-228600" algn="l" rtl="0" eaLnBrk="0" fontAlgn="base" hangingPunct="0">
              <a:spcBef>
                <a:spcPct val="20000"/>
              </a:spcBef>
              <a:spcAft>
                <a:spcPct val="0"/>
              </a:spcAft>
              <a:buChar char="•"/>
              <a:defRPr sz="3200" baseline="0">
                <a:solidFill>
                  <a:schemeClr val="tx1"/>
                </a:solidFill>
                <a:latin typeface="+mn-lt"/>
                <a:ea typeface="+mn-ea"/>
                <a:cs typeface="+mn-cs"/>
              </a:defRPr>
            </a:lvl1pPr>
            <a:lvl2pPr marL="635000" indent="-177800" algn="l" rtl="0" eaLnBrk="0" fontAlgn="base" hangingPunct="0">
              <a:spcBef>
                <a:spcPct val="20000"/>
              </a:spcBef>
              <a:spcAft>
                <a:spcPct val="0"/>
              </a:spcAft>
              <a:buChar char="•"/>
              <a:defRPr sz="2800" baseline="0">
                <a:solidFill>
                  <a:schemeClr val="tx1"/>
                </a:solidFill>
                <a:latin typeface="+mn-lt"/>
                <a:ea typeface="+mn-ea"/>
              </a:defRPr>
            </a:lvl2pPr>
            <a:lvl3pPr marL="1092200" indent="-177800" algn="l" rtl="0" eaLnBrk="0" fontAlgn="base" hangingPunct="0">
              <a:spcBef>
                <a:spcPct val="20000"/>
              </a:spcBef>
              <a:spcAft>
                <a:spcPct val="0"/>
              </a:spcAft>
              <a:buChar char="•"/>
              <a:defRPr sz="2400" baseline="0">
                <a:solidFill>
                  <a:schemeClr val="tx1"/>
                </a:solidFill>
                <a:latin typeface="+mn-lt"/>
                <a:ea typeface="+mn-ea"/>
              </a:defRPr>
            </a:lvl3pPr>
            <a:lvl4pPr marL="1549400" indent="-177800" algn="l" rtl="0" eaLnBrk="0" fontAlgn="base" hangingPunct="0">
              <a:spcBef>
                <a:spcPct val="20000"/>
              </a:spcBef>
              <a:spcAft>
                <a:spcPct val="0"/>
              </a:spcAft>
              <a:buChar char="•"/>
              <a:defRPr sz="2000" baseline="0">
                <a:solidFill>
                  <a:schemeClr val="tx1"/>
                </a:solidFill>
                <a:latin typeface="+mn-lt"/>
                <a:ea typeface="+mn-ea"/>
              </a:defRPr>
            </a:lvl4pPr>
            <a:lvl5pPr marL="2006600" indent="-177800" algn="l" rtl="0" eaLnBrk="0" fontAlgn="base" hangingPunct="0">
              <a:spcBef>
                <a:spcPct val="20000"/>
              </a:spcBef>
              <a:spcAft>
                <a:spcPct val="0"/>
              </a:spcAft>
              <a:buChar char="•"/>
              <a:defRPr sz="2000" baseline="0">
                <a:solidFill>
                  <a:schemeClr val="tx1"/>
                </a:solidFill>
                <a:latin typeface="+mn-lt"/>
                <a:ea typeface="+mn-ea"/>
              </a:defRPr>
            </a:lvl5pPr>
            <a:lvl6pPr marL="2463800" indent="-177800" algn="l" rtl="0" fontAlgn="base">
              <a:spcBef>
                <a:spcPct val="20000"/>
              </a:spcBef>
              <a:spcAft>
                <a:spcPct val="0"/>
              </a:spcAft>
              <a:buChar char="•"/>
              <a:defRPr sz="2000">
                <a:solidFill>
                  <a:srgbClr val="002E62"/>
                </a:solidFill>
                <a:latin typeface="+mn-lt"/>
                <a:ea typeface="+mn-ea"/>
              </a:defRPr>
            </a:lvl6pPr>
            <a:lvl7pPr marL="2921000" indent="-177800" algn="l" rtl="0" fontAlgn="base">
              <a:spcBef>
                <a:spcPct val="20000"/>
              </a:spcBef>
              <a:spcAft>
                <a:spcPct val="0"/>
              </a:spcAft>
              <a:buChar char="•"/>
              <a:defRPr sz="2000">
                <a:solidFill>
                  <a:srgbClr val="002E62"/>
                </a:solidFill>
                <a:latin typeface="+mn-lt"/>
                <a:ea typeface="+mn-ea"/>
              </a:defRPr>
            </a:lvl7pPr>
            <a:lvl8pPr marL="3378200" indent="-177800" algn="l" rtl="0" fontAlgn="base">
              <a:spcBef>
                <a:spcPct val="20000"/>
              </a:spcBef>
              <a:spcAft>
                <a:spcPct val="0"/>
              </a:spcAft>
              <a:buChar char="•"/>
              <a:defRPr sz="2000">
                <a:solidFill>
                  <a:srgbClr val="002E62"/>
                </a:solidFill>
                <a:latin typeface="+mn-lt"/>
                <a:ea typeface="+mn-ea"/>
              </a:defRPr>
            </a:lvl8pPr>
            <a:lvl9pPr marL="3835400" indent="-177800" algn="l" rtl="0" fontAlgn="base">
              <a:spcBef>
                <a:spcPct val="20000"/>
              </a:spcBef>
              <a:spcAft>
                <a:spcPct val="0"/>
              </a:spcAft>
              <a:buChar char="•"/>
              <a:defRPr sz="2000">
                <a:solidFill>
                  <a:srgbClr val="002E62"/>
                </a:solidFill>
                <a:latin typeface="+mn-lt"/>
                <a:ea typeface="+mn-ea"/>
              </a:defRPr>
            </a:lvl9pPr>
          </a:lstStyle>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buFontTx/>
              <a:buNone/>
            </a:pPr>
            <a:endParaRPr lang="en-US" sz="1600" kern="0" dirty="0" smtClean="0"/>
          </a:p>
          <a:p>
            <a:pPr marL="0" indent="0">
              <a:spcBef>
                <a:spcPct val="0"/>
              </a:spcBef>
              <a:buFontTx/>
              <a:buNone/>
            </a:pPr>
            <a:endParaRPr lang="en-US" sz="1600" kern="0" dirty="0"/>
          </a:p>
          <a:p>
            <a:pPr marL="0" indent="0">
              <a:spcBef>
                <a:spcPct val="0"/>
              </a:spcBef>
              <a:buFontTx/>
              <a:buNone/>
            </a:pPr>
            <a:endParaRPr lang="en-US" sz="1600" kern="0" dirty="0" smtClean="0"/>
          </a:p>
          <a:p>
            <a:pPr marL="0" indent="0">
              <a:buNone/>
            </a:pPr>
            <a:r>
              <a:rPr lang="en-US" sz="1400" dirty="0" smtClean="0">
                <a:solidFill>
                  <a:srgbClr val="C00000"/>
                </a:solidFill>
              </a:rPr>
              <a:t>Notes may also include </a:t>
            </a:r>
            <a:r>
              <a:rPr lang="en-US" sz="1400" dirty="0">
                <a:solidFill>
                  <a:srgbClr val="C00000"/>
                </a:solidFill>
              </a:rPr>
              <a:t>information that impacts the company financially but is not shown on the statements. Examples include information on legal matters and contractual agreements that do not result in an asset or liability on the balance sheet. </a:t>
            </a:r>
          </a:p>
        </p:txBody>
      </p:sp>
    </p:spTree>
    <p:extLst>
      <p:ext uri="{BB962C8B-B14F-4D97-AF65-F5344CB8AC3E}">
        <p14:creationId xmlns:p14="http://schemas.microsoft.com/office/powerpoint/2010/main" val="34658553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A51A17"/>
                </a:solidFill>
              </a:rPr>
              <a:pPr/>
              <a:t>44</a:t>
            </a:fld>
            <a:endParaRPr lang="en-US" altLang="en-US" sz="1400" b="1" dirty="0" smtClean="0">
              <a:solidFill>
                <a:srgbClr val="A51A17"/>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Financial Statement Relationships</a:t>
            </a:r>
            <a:endParaRPr lang="en-US" sz="2800" dirty="0"/>
          </a:p>
        </p:txBody>
      </p:sp>
    </p:spTree>
    <p:extLst>
      <p:ext uri="{BB962C8B-B14F-4D97-AF65-F5344CB8AC3E}">
        <p14:creationId xmlns:p14="http://schemas.microsoft.com/office/powerpoint/2010/main" val="30857570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0524A151-BFEC-4424-B953-7CAC7CEE6E1F}" type="slidenum">
              <a:rPr lang="en-US" altLang="en-US" sz="900" b="1" smtClean="0">
                <a:solidFill>
                  <a:srgbClr val="A51A17"/>
                </a:solidFill>
              </a:rPr>
              <a:pPr/>
              <a:t>45</a:t>
            </a:fld>
            <a:endParaRPr lang="en-US" altLang="en-US" sz="1400" b="1" dirty="0" smtClean="0">
              <a:solidFill>
                <a:srgbClr val="A51A17"/>
              </a:solidFill>
            </a:endParaRPr>
          </a:p>
        </p:txBody>
      </p:sp>
      <p:sp>
        <p:nvSpPr>
          <p:cNvPr id="7171"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Financial Statement Relationships</a:t>
            </a:r>
            <a:endParaRPr lang="en-US" altLang="en-US" dirty="0" smtClean="0">
              <a:solidFill>
                <a:schemeClr val="bg1"/>
              </a:solidFill>
            </a:endParaRPr>
          </a:p>
        </p:txBody>
      </p:sp>
      <p:sp>
        <p:nvSpPr>
          <p:cNvPr id="7172" name="Rectangle 3"/>
          <p:cNvSpPr>
            <a:spLocks noGrp="1" noChangeArrowheads="1"/>
          </p:cNvSpPr>
          <p:nvPr>
            <p:ph type="body" idx="1"/>
          </p:nvPr>
        </p:nvSpPr>
        <p:spPr>
          <a:xfrm>
            <a:off x="1143000" y="1219200"/>
            <a:ext cx="7543800" cy="4648200"/>
          </a:xfrm>
          <a:noFill/>
        </p:spPr>
        <p:txBody>
          <a:bodyPr lIns="0" tIns="0" rIns="0" bIns="0"/>
          <a:lstStyle/>
          <a:p>
            <a:pPr marL="0" indent="0">
              <a:spcBef>
                <a:spcPct val="0"/>
              </a:spcBef>
              <a:buNone/>
            </a:pPr>
            <a:r>
              <a:rPr lang="en-US" sz="1400" dirty="0"/>
              <a:t>Several relationships exist among the individual financial </a:t>
            </a:r>
            <a:r>
              <a:rPr lang="en-US" sz="1400" dirty="0" smtClean="0"/>
              <a:t>statements</a:t>
            </a:r>
            <a:r>
              <a:rPr lang="en-US" sz="1600" dirty="0" smtClean="0"/>
              <a:t/>
            </a:r>
            <a:br>
              <a:rPr lang="en-US" sz="1600" dirty="0" smtClean="0"/>
            </a:br>
            <a:endParaRPr lang="en-US" sz="1600" dirty="0" smtClean="0"/>
          </a:p>
          <a:p>
            <a:pPr marL="0" indent="0">
              <a:spcBef>
                <a:spcPct val="0"/>
              </a:spcBef>
              <a:buNone/>
            </a:pPr>
            <a:endParaRPr lang="en-US" sz="1600" dirty="0"/>
          </a:p>
        </p:txBody>
      </p:sp>
      <p:graphicFrame>
        <p:nvGraphicFramePr>
          <p:cNvPr id="59" name="Table 58"/>
          <p:cNvGraphicFramePr>
            <a:graphicFrameLocks noGrp="1"/>
          </p:cNvGraphicFramePr>
          <p:nvPr>
            <p:extLst>
              <p:ext uri="{D42A27DB-BD31-4B8C-83A1-F6EECF244321}">
                <p14:modId xmlns:p14="http://schemas.microsoft.com/office/powerpoint/2010/main" val="1584456972"/>
              </p:ext>
            </p:extLst>
          </p:nvPr>
        </p:nvGraphicFramePr>
        <p:xfrm>
          <a:off x="685800" y="1981200"/>
          <a:ext cx="1695450" cy="2133600"/>
        </p:xfrm>
        <a:graphic>
          <a:graphicData uri="http://schemas.openxmlformats.org/drawingml/2006/table">
            <a:tbl>
              <a:tblPr firstRow="1" bandRow="1">
                <a:tableStyleId>{2D5ABB26-0587-4C30-8999-92F81FD0307C}</a:tableStyleId>
              </a:tblPr>
              <a:tblGrid>
                <a:gridCol w="1695450">
                  <a:extLst>
                    <a:ext uri="{9D8B030D-6E8A-4147-A177-3AD203B41FA5}">
                      <a16:colId xmlns:a16="http://schemas.microsoft.com/office/drawing/2014/main" val="20000"/>
                    </a:ext>
                  </a:extLst>
                </a:gridCol>
              </a:tblGrid>
              <a:tr h="1223683">
                <a:tc>
                  <a:txBody>
                    <a:bodyPr/>
                    <a:lstStyle/>
                    <a:p>
                      <a:pPr algn="ctr"/>
                      <a:endParaRPr lang="en-US" sz="1600" b="1" dirty="0" smtClean="0">
                        <a:solidFill>
                          <a:schemeClr val="bg1"/>
                        </a:solidFill>
                      </a:endParaRPr>
                    </a:p>
                    <a:p>
                      <a:pPr algn="ctr"/>
                      <a:r>
                        <a:rPr lang="en-US" sz="1600" b="1" dirty="0" smtClean="0">
                          <a:solidFill>
                            <a:schemeClr val="bg1"/>
                          </a:solidFill>
                        </a:rPr>
                        <a:t>Revenue</a:t>
                      </a:r>
                    </a:p>
                    <a:p>
                      <a:pPr algn="ctr"/>
                      <a:endParaRPr lang="en-US" sz="1600" b="1" dirty="0">
                        <a:solidFill>
                          <a:schemeClr val="bg1"/>
                        </a:solidFill>
                      </a:endParaRPr>
                    </a:p>
                  </a:txBody>
                  <a:tcPr anchor="ctr">
                    <a:solidFill>
                      <a:srgbClr val="008000"/>
                    </a:solidFill>
                  </a:tcPr>
                </a:tc>
                <a:extLst>
                  <a:ext uri="{0D108BD9-81ED-4DB2-BD59-A6C34878D82A}">
                    <a16:rowId xmlns:a16="http://schemas.microsoft.com/office/drawing/2014/main" val="10000"/>
                  </a:ext>
                </a:extLst>
              </a:tr>
              <a:tr h="533400">
                <a:tc>
                  <a:txBody>
                    <a:bodyPr/>
                    <a:lstStyle/>
                    <a:p>
                      <a:pPr algn="ctr"/>
                      <a:endParaRPr lang="en-US" sz="900" b="1" dirty="0" smtClean="0">
                        <a:solidFill>
                          <a:schemeClr val="bg1"/>
                        </a:solidFill>
                      </a:endParaRPr>
                    </a:p>
                    <a:p>
                      <a:pPr algn="ctr"/>
                      <a:r>
                        <a:rPr lang="en-US" sz="1600" b="1" dirty="0" smtClean="0">
                          <a:solidFill>
                            <a:schemeClr val="bg1"/>
                          </a:solidFill>
                        </a:rPr>
                        <a:t>Expense</a:t>
                      </a:r>
                      <a:endParaRPr lang="en-US" sz="700" b="1" dirty="0">
                        <a:solidFill>
                          <a:schemeClr val="bg1"/>
                        </a:solidFill>
                      </a:endParaRPr>
                    </a:p>
                  </a:txBody>
                  <a:tcPr>
                    <a:solidFill>
                      <a:srgbClr val="FF584B"/>
                    </a:solidFill>
                  </a:tcPr>
                </a:tc>
                <a:extLst>
                  <a:ext uri="{0D108BD9-81ED-4DB2-BD59-A6C34878D82A}">
                    <a16:rowId xmlns:a16="http://schemas.microsoft.com/office/drawing/2014/main" val="10001"/>
                  </a:ext>
                </a:extLst>
              </a:tr>
              <a:tr h="376517">
                <a:tc>
                  <a:txBody>
                    <a:bodyPr/>
                    <a:lstStyle/>
                    <a:p>
                      <a:pPr algn="ctr"/>
                      <a:r>
                        <a:rPr lang="en-US" sz="1600" b="1" dirty="0" smtClean="0">
                          <a:solidFill>
                            <a:schemeClr val="bg1"/>
                          </a:solidFill>
                        </a:rPr>
                        <a:t>Net Income</a:t>
                      </a:r>
                      <a:endParaRPr lang="en-US" sz="1600" b="1" dirty="0">
                        <a:solidFill>
                          <a:schemeClr val="bg1"/>
                        </a:solidFill>
                      </a:endParaRPr>
                    </a:p>
                  </a:txBody>
                  <a:tcPr anchor="ctr">
                    <a:solidFill>
                      <a:srgbClr val="7030A0"/>
                    </a:solidFill>
                  </a:tcPr>
                </a:tc>
                <a:extLst>
                  <a:ext uri="{0D108BD9-81ED-4DB2-BD59-A6C34878D82A}">
                    <a16:rowId xmlns:a16="http://schemas.microsoft.com/office/drawing/2014/main" val="10002"/>
                  </a:ext>
                </a:extLst>
              </a:tr>
            </a:tbl>
          </a:graphicData>
        </a:graphic>
      </p:graphicFrame>
      <p:graphicFrame>
        <p:nvGraphicFramePr>
          <p:cNvPr id="60" name="Table 59"/>
          <p:cNvGraphicFramePr>
            <a:graphicFrameLocks noGrp="1"/>
          </p:cNvGraphicFramePr>
          <p:nvPr>
            <p:extLst>
              <p:ext uri="{D42A27DB-BD31-4B8C-83A1-F6EECF244321}">
                <p14:modId xmlns:p14="http://schemas.microsoft.com/office/powerpoint/2010/main" val="745065892"/>
              </p:ext>
            </p:extLst>
          </p:nvPr>
        </p:nvGraphicFramePr>
        <p:xfrm>
          <a:off x="2514600" y="1981201"/>
          <a:ext cx="4008084" cy="2155004"/>
        </p:xfrm>
        <a:graphic>
          <a:graphicData uri="http://schemas.openxmlformats.org/drawingml/2006/table">
            <a:tbl>
              <a:tblPr firstRow="1" bandRow="1">
                <a:tableStyleId>{2D5ABB26-0587-4C30-8999-92F81FD0307C}</a:tableStyleId>
              </a:tblPr>
              <a:tblGrid>
                <a:gridCol w="4008084">
                  <a:extLst>
                    <a:ext uri="{9D8B030D-6E8A-4147-A177-3AD203B41FA5}">
                      <a16:colId xmlns:a16="http://schemas.microsoft.com/office/drawing/2014/main" val="20000"/>
                    </a:ext>
                  </a:extLst>
                </a:gridCol>
              </a:tblGrid>
              <a:tr h="1149164">
                <a:tc>
                  <a:txBody>
                    <a:bodyPr/>
                    <a:lstStyle/>
                    <a:p>
                      <a:pPr algn="ctr"/>
                      <a:r>
                        <a:rPr lang="en-US" sz="1600" b="1" dirty="0" smtClean="0">
                          <a:solidFill>
                            <a:schemeClr val="bg1"/>
                          </a:solidFill>
                        </a:rPr>
                        <a:t>Common Stock and APIC</a:t>
                      </a:r>
                      <a:br>
                        <a:rPr lang="en-US" sz="1600" b="1" dirty="0" smtClean="0">
                          <a:solidFill>
                            <a:schemeClr val="bg1"/>
                          </a:solidFill>
                        </a:rPr>
                      </a:br>
                      <a:r>
                        <a:rPr lang="en-US" sz="1100" b="1" dirty="0" smtClean="0">
                          <a:solidFill>
                            <a:schemeClr val="bg1"/>
                          </a:solidFill>
                        </a:rPr>
                        <a:t>Beg.</a:t>
                      </a:r>
                      <a:r>
                        <a:rPr lang="en-US" sz="1100" b="1" baseline="0" dirty="0" smtClean="0">
                          <a:solidFill>
                            <a:schemeClr val="bg1"/>
                          </a:solidFill>
                        </a:rPr>
                        <a:t> Bal.</a:t>
                      </a:r>
                    </a:p>
                    <a:p>
                      <a:pPr algn="ctr"/>
                      <a:r>
                        <a:rPr lang="en-US" sz="1100" b="1" baseline="0" dirty="0" smtClean="0">
                          <a:solidFill>
                            <a:schemeClr val="bg1"/>
                          </a:solidFill>
                        </a:rPr>
                        <a:t>+ Stock issuances</a:t>
                      </a:r>
                    </a:p>
                    <a:p>
                      <a:pPr marL="0" indent="0" algn="ctr">
                        <a:buFontTx/>
                        <a:buNone/>
                      </a:pPr>
                      <a:r>
                        <a:rPr lang="en-US" sz="1100" b="1" baseline="0" dirty="0" smtClean="0">
                          <a:solidFill>
                            <a:schemeClr val="bg1"/>
                          </a:solidFill>
                        </a:rPr>
                        <a:t>- Stock repurchases</a:t>
                      </a:r>
                    </a:p>
                    <a:p>
                      <a:pPr marL="0" indent="0" algn="ctr">
                        <a:buFontTx/>
                        <a:buNone/>
                      </a:pPr>
                      <a:r>
                        <a:rPr lang="en-US" sz="1100" b="1" baseline="0" dirty="0" smtClean="0">
                          <a:solidFill>
                            <a:schemeClr val="bg1"/>
                          </a:solidFill>
                        </a:rPr>
                        <a:t>End. Bal</a:t>
                      </a:r>
                      <a:endParaRPr lang="en-US" sz="1100" b="1" dirty="0">
                        <a:solidFill>
                          <a:schemeClr val="bg1"/>
                        </a:solidFill>
                      </a:endParaRPr>
                    </a:p>
                  </a:txBody>
                  <a:tcPr anchor="ctr">
                    <a:solidFill>
                      <a:srgbClr val="FFC000"/>
                    </a:solidFill>
                  </a:tcPr>
                </a:tc>
                <a:extLst>
                  <a:ext uri="{0D108BD9-81ED-4DB2-BD59-A6C34878D82A}">
                    <a16:rowId xmlns:a16="http://schemas.microsoft.com/office/drawing/2014/main" val="10000"/>
                  </a:ext>
                </a:extLst>
              </a:tr>
              <a:tr h="984435">
                <a:tc>
                  <a:txBody>
                    <a:bodyPr/>
                    <a:lstStyle/>
                    <a:p>
                      <a:pPr algn="ctr"/>
                      <a:r>
                        <a:rPr lang="en-US" sz="1600" b="1" dirty="0" smtClean="0">
                          <a:solidFill>
                            <a:schemeClr val="bg1"/>
                          </a:solidFill>
                        </a:rPr>
                        <a:t>Retained Earnings</a:t>
                      </a:r>
                      <a:endParaRPr lang="en-US" sz="1800" b="1" dirty="0" smtClean="0">
                        <a:solidFill>
                          <a:schemeClr val="bg1"/>
                        </a:solidFill>
                      </a:endParaRPr>
                    </a:p>
                    <a:p>
                      <a:pPr algn="ctr"/>
                      <a:r>
                        <a:rPr lang="en-US" sz="1100" b="1" dirty="0" smtClean="0">
                          <a:solidFill>
                            <a:schemeClr val="bg1"/>
                          </a:solidFill>
                        </a:rPr>
                        <a:t>Beg. Bal.</a:t>
                      </a:r>
                    </a:p>
                    <a:p>
                      <a:pPr algn="ctr"/>
                      <a:r>
                        <a:rPr lang="en-US" sz="1100" b="1" dirty="0" smtClean="0">
                          <a:solidFill>
                            <a:schemeClr val="bg1"/>
                          </a:solidFill>
                        </a:rPr>
                        <a:t>+ Net Income</a:t>
                      </a:r>
                    </a:p>
                    <a:p>
                      <a:pPr marL="0" indent="0" algn="ctr">
                        <a:buFontTx/>
                        <a:buNone/>
                      </a:pPr>
                      <a:r>
                        <a:rPr lang="en-US" sz="1100" b="1" dirty="0" smtClean="0">
                          <a:solidFill>
                            <a:schemeClr val="bg1"/>
                          </a:solidFill>
                        </a:rPr>
                        <a:t>- Dividends</a:t>
                      </a:r>
                    </a:p>
                    <a:p>
                      <a:pPr marL="0" indent="0" algn="ctr">
                        <a:buFontTx/>
                        <a:buNone/>
                      </a:pPr>
                      <a:r>
                        <a:rPr lang="en-US" sz="1100" b="1" dirty="0" smtClean="0">
                          <a:solidFill>
                            <a:schemeClr val="bg1"/>
                          </a:solidFill>
                        </a:rPr>
                        <a:t>End. Bal</a:t>
                      </a:r>
                      <a:endParaRPr lang="en-US" sz="1050" b="1" dirty="0" smtClean="0">
                        <a:solidFill>
                          <a:schemeClr val="bg1"/>
                        </a:solidFill>
                      </a:endParaRPr>
                    </a:p>
                  </a:txBody>
                  <a:tcPr>
                    <a:solidFill>
                      <a:srgbClr val="92D050"/>
                    </a:solidFill>
                  </a:tcPr>
                </a:tc>
                <a:extLst>
                  <a:ext uri="{0D108BD9-81ED-4DB2-BD59-A6C34878D82A}">
                    <a16:rowId xmlns:a16="http://schemas.microsoft.com/office/drawing/2014/main" val="10001"/>
                  </a:ext>
                </a:extLst>
              </a:tr>
            </a:tbl>
          </a:graphicData>
        </a:graphic>
      </p:graphicFrame>
      <p:graphicFrame>
        <p:nvGraphicFramePr>
          <p:cNvPr id="61" name="Table 60"/>
          <p:cNvGraphicFramePr>
            <a:graphicFrameLocks noGrp="1"/>
          </p:cNvGraphicFramePr>
          <p:nvPr>
            <p:extLst>
              <p:ext uri="{D42A27DB-BD31-4B8C-83A1-F6EECF244321}">
                <p14:modId xmlns:p14="http://schemas.microsoft.com/office/powerpoint/2010/main" val="548731148"/>
              </p:ext>
            </p:extLst>
          </p:nvPr>
        </p:nvGraphicFramePr>
        <p:xfrm>
          <a:off x="6629400" y="1981200"/>
          <a:ext cx="2438400" cy="2133600"/>
        </p:xfrm>
        <a:graphic>
          <a:graphicData uri="http://schemas.openxmlformats.org/drawingml/2006/table">
            <a:tbl>
              <a:tblPr firstRow="1" bandRow="1">
                <a:tableStyleId>{2D5ABB26-0587-4C30-8999-92F81FD0307C}</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1008993">
                <a:tc rowSpan="2">
                  <a:txBody>
                    <a:bodyPr/>
                    <a:lstStyle/>
                    <a:p>
                      <a:pPr algn="ctr"/>
                      <a:r>
                        <a:rPr lang="en-US" sz="1600" b="1" dirty="0" smtClean="0">
                          <a:solidFill>
                            <a:schemeClr val="bg1"/>
                          </a:solidFill>
                        </a:rPr>
                        <a:t>Assets</a:t>
                      </a:r>
                      <a:endParaRPr lang="en-US" sz="1600" b="1" dirty="0">
                        <a:solidFill>
                          <a:schemeClr val="bg1"/>
                        </a:solidFill>
                      </a:endParaRPr>
                    </a:p>
                  </a:txBody>
                  <a:tcPr anchor="ctr">
                    <a:solidFill>
                      <a:srgbClr val="008000"/>
                    </a:solidFill>
                  </a:tcPr>
                </a:tc>
                <a:tc>
                  <a:txBody>
                    <a:bodyPr/>
                    <a:lstStyle/>
                    <a:p>
                      <a:pPr algn="ctr"/>
                      <a:endParaRPr lang="en-US" sz="1600" b="1" dirty="0" smtClean="0">
                        <a:solidFill>
                          <a:schemeClr val="bg1"/>
                        </a:solidFill>
                      </a:endParaRPr>
                    </a:p>
                    <a:p>
                      <a:pPr algn="ctr"/>
                      <a:endParaRPr lang="en-US" sz="1600" b="1" dirty="0" smtClean="0">
                        <a:solidFill>
                          <a:schemeClr val="bg1"/>
                        </a:solidFill>
                      </a:endParaRPr>
                    </a:p>
                    <a:p>
                      <a:pPr algn="ctr"/>
                      <a:r>
                        <a:rPr lang="en-US" sz="1600" b="1" dirty="0" smtClean="0">
                          <a:solidFill>
                            <a:schemeClr val="bg1"/>
                          </a:solidFill>
                        </a:rPr>
                        <a:t>Liabilities</a:t>
                      </a:r>
                    </a:p>
                    <a:p>
                      <a:pPr algn="ctr"/>
                      <a:endParaRPr lang="en-US" sz="1600" b="1" dirty="0" smtClean="0">
                        <a:solidFill>
                          <a:schemeClr val="bg1"/>
                        </a:solidFill>
                      </a:endParaRPr>
                    </a:p>
                    <a:p>
                      <a:pPr algn="ctr"/>
                      <a:endParaRPr lang="en-US" sz="1600" b="1" dirty="0">
                        <a:solidFill>
                          <a:schemeClr val="bg1"/>
                        </a:solidFill>
                      </a:endParaRPr>
                    </a:p>
                  </a:txBody>
                  <a:tcPr anchor="ctr">
                    <a:solidFill>
                      <a:srgbClr val="E33935"/>
                    </a:solidFill>
                  </a:tcPr>
                </a:tc>
                <a:extLst>
                  <a:ext uri="{0D108BD9-81ED-4DB2-BD59-A6C34878D82A}">
                    <a16:rowId xmlns:a16="http://schemas.microsoft.com/office/drawing/2014/main" val="10000"/>
                  </a:ext>
                </a:extLst>
              </a:tr>
              <a:tr h="819806">
                <a:tc vMerge="1">
                  <a:txBody>
                    <a:bodyPr/>
                    <a:lstStyle/>
                    <a:p>
                      <a:endParaRPr lang="en-US" dirty="0"/>
                    </a:p>
                  </a:txBody>
                  <a:tcPr/>
                </a:tc>
                <a:tc>
                  <a:txBody>
                    <a:bodyPr/>
                    <a:lstStyle/>
                    <a:p>
                      <a:pPr algn="ctr"/>
                      <a:endParaRPr lang="en-US" sz="1600" b="1" dirty="0" smtClean="0">
                        <a:solidFill>
                          <a:schemeClr val="bg1"/>
                        </a:solidFill>
                      </a:endParaRPr>
                    </a:p>
                    <a:p>
                      <a:pPr algn="ctr"/>
                      <a:r>
                        <a:rPr lang="en-US" sz="1600" b="1" dirty="0" smtClean="0">
                          <a:solidFill>
                            <a:schemeClr val="bg1"/>
                          </a:solidFill>
                        </a:rPr>
                        <a:t>Equity</a:t>
                      </a:r>
                    </a:p>
                    <a:p>
                      <a:pPr algn="ctr"/>
                      <a:endParaRPr lang="en-US" sz="1600" b="1" dirty="0">
                        <a:solidFill>
                          <a:schemeClr val="bg1"/>
                        </a:solidFill>
                      </a:endParaRPr>
                    </a:p>
                  </a:txBody>
                  <a:tcPr anchor="ctr">
                    <a:solidFill>
                      <a:srgbClr val="FFC000"/>
                    </a:solidFill>
                  </a:tcPr>
                </a:tc>
                <a:extLst>
                  <a:ext uri="{0D108BD9-81ED-4DB2-BD59-A6C34878D82A}">
                    <a16:rowId xmlns:a16="http://schemas.microsoft.com/office/drawing/2014/main" val="10001"/>
                  </a:ext>
                </a:extLst>
              </a:tr>
            </a:tbl>
          </a:graphicData>
        </a:graphic>
      </p:graphicFrame>
      <p:cxnSp>
        <p:nvCxnSpPr>
          <p:cNvPr id="3" name="Elbow Connector 2"/>
          <p:cNvCxnSpPr/>
          <p:nvPr/>
        </p:nvCxnSpPr>
        <p:spPr bwMode="auto">
          <a:xfrm flipV="1">
            <a:off x="2362200" y="3657600"/>
            <a:ext cx="1524000" cy="304800"/>
          </a:xfrm>
          <a:prstGeom prst="bentConnector3">
            <a:avLst/>
          </a:prstGeom>
          <a:solidFill>
            <a:schemeClr val="accent1"/>
          </a:solidFill>
          <a:ln w="31750" cap="flat" cmpd="sng" algn="ctr">
            <a:solidFill>
              <a:srgbClr val="D1211D"/>
            </a:solidFill>
            <a:prstDash val="solid"/>
            <a:round/>
            <a:headEnd type="none" w="med" len="med"/>
            <a:tailEnd type="arrow"/>
          </a:ln>
          <a:effectLst/>
        </p:spPr>
      </p:cxnSp>
      <p:cxnSp>
        <p:nvCxnSpPr>
          <p:cNvPr id="65" name="Elbow Connector 64"/>
          <p:cNvCxnSpPr>
            <a:stCxn id="60" idx="2"/>
          </p:cNvCxnSpPr>
          <p:nvPr/>
        </p:nvCxnSpPr>
        <p:spPr bwMode="auto">
          <a:xfrm rot="5400000" flipH="1" flipV="1">
            <a:off x="6020518" y="2308124"/>
            <a:ext cx="326205" cy="3329958"/>
          </a:xfrm>
          <a:prstGeom prst="bentConnector4">
            <a:avLst>
              <a:gd name="adj1" fmla="val -70079"/>
              <a:gd name="adj2" fmla="val 80091"/>
            </a:avLst>
          </a:prstGeom>
          <a:solidFill>
            <a:schemeClr val="accent1"/>
          </a:solidFill>
          <a:ln w="31750" cap="flat" cmpd="sng" algn="ctr">
            <a:solidFill>
              <a:srgbClr val="D1211D"/>
            </a:solidFill>
            <a:prstDash val="solid"/>
            <a:round/>
            <a:headEnd type="none" w="med" len="med"/>
            <a:tailEnd type="arrow"/>
          </a:ln>
          <a:effectLst/>
        </p:spPr>
      </p:cxnSp>
    </p:spTree>
    <p:extLst>
      <p:ext uri="{BB962C8B-B14F-4D97-AF65-F5344CB8AC3E}">
        <p14:creationId xmlns:p14="http://schemas.microsoft.com/office/powerpoint/2010/main" val="34799346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A51A17"/>
                </a:solidFill>
              </a:rPr>
              <a:pPr/>
              <a:t>46</a:t>
            </a:fld>
            <a:endParaRPr lang="en-US" altLang="en-US" sz="1400" b="1" dirty="0" smtClean="0">
              <a:solidFill>
                <a:srgbClr val="A51A17"/>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Generally Accepted Accounting Principles</a:t>
            </a:r>
          </a:p>
          <a:p>
            <a:pPr marL="0" indent="0" algn="ctr">
              <a:buNone/>
            </a:pPr>
            <a:r>
              <a:rPr lang="en-US" sz="2800" dirty="0" smtClean="0"/>
              <a:t>(GAAP)</a:t>
            </a:r>
            <a:endParaRPr lang="en-US" sz="2800" dirty="0"/>
          </a:p>
        </p:txBody>
      </p:sp>
    </p:spTree>
    <p:extLst>
      <p:ext uri="{BB962C8B-B14F-4D97-AF65-F5344CB8AC3E}">
        <p14:creationId xmlns:p14="http://schemas.microsoft.com/office/powerpoint/2010/main" val="23021098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0524A151-BFEC-4424-B953-7CAC7CEE6E1F}" type="slidenum">
              <a:rPr lang="en-US" altLang="en-US" sz="900" b="1" smtClean="0">
                <a:solidFill>
                  <a:srgbClr val="A51A17"/>
                </a:solidFill>
              </a:rPr>
              <a:pPr/>
              <a:t>47</a:t>
            </a:fld>
            <a:endParaRPr lang="en-US" altLang="en-US" sz="1400" b="1" dirty="0" smtClean="0">
              <a:solidFill>
                <a:srgbClr val="A51A17"/>
              </a:solidFill>
            </a:endParaRPr>
          </a:p>
        </p:txBody>
      </p:sp>
      <p:sp>
        <p:nvSpPr>
          <p:cNvPr id="7171"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GAAP</a:t>
            </a:r>
            <a:endParaRPr lang="en-US" altLang="en-US" dirty="0" smtClean="0">
              <a:solidFill>
                <a:schemeClr val="bg1"/>
              </a:solidFill>
            </a:endParaRPr>
          </a:p>
        </p:txBody>
      </p:sp>
      <p:sp>
        <p:nvSpPr>
          <p:cNvPr id="7172" name="Rectangle 3"/>
          <p:cNvSpPr>
            <a:spLocks noGrp="1" noChangeArrowheads="1"/>
          </p:cNvSpPr>
          <p:nvPr>
            <p:ph type="body" idx="1"/>
          </p:nvPr>
        </p:nvSpPr>
        <p:spPr>
          <a:xfrm>
            <a:off x="1143000" y="1219200"/>
            <a:ext cx="7086600" cy="4648200"/>
          </a:xfrm>
          <a:noFill/>
        </p:spPr>
        <p:txBody>
          <a:bodyPr lIns="0" tIns="0" rIns="0" bIns="0"/>
          <a:lstStyle/>
          <a:p>
            <a:pPr marL="0" indent="0">
              <a:spcBef>
                <a:spcPct val="0"/>
              </a:spcBef>
              <a:buNone/>
            </a:pPr>
            <a:r>
              <a:rPr lang="en-US" sz="1400" b="1" dirty="0" smtClean="0"/>
              <a:t>Brief History Lesson:</a:t>
            </a:r>
          </a:p>
          <a:p>
            <a:pPr marL="0" indent="0">
              <a:spcBef>
                <a:spcPct val="0"/>
              </a:spcBef>
              <a:buNone/>
            </a:pPr>
            <a:endParaRPr lang="en-US" sz="1400" dirty="0" smtClean="0"/>
          </a:p>
          <a:p>
            <a:pPr marL="0" indent="0">
              <a:spcBef>
                <a:spcPct val="0"/>
              </a:spcBef>
              <a:buNone/>
            </a:pPr>
            <a:r>
              <a:rPr lang="en-US" sz="1400" dirty="0" smtClean="0"/>
              <a:t>Luca </a:t>
            </a:r>
            <a:r>
              <a:rPr lang="en-US" sz="1400" dirty="0" err="1"/>
              <a:t>Pacioli</a:t>
            </a:r>
            <a:r>
              <a:rPr lang="en-US" sz="1400" dirty="0"/>
              <a:t>, an Italian monk and mathematician, published the first elements of our double-entry bookkeeping system in 1494. Until the stock market crash of 1929, most companies determined their own accounting practices. There was little uniformity or comparability of accounting information. Congress stepped in to regulate accounting measurement in 1933.</a:t>
            </a:r>
          </a:p>
        </p:txBody>
      </p:sp>
      <p:pic>
        <p:nvPicPr>
          <p:cNvPr id="2050" name="Picture 2" descr="Related image">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9102" y="3467940"/>
            <a:ext cx="1913852" cy="15948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tock market crash 1929">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24200" y="2786903"/>
            <a:ext cx="3733800" cy="122130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63794" y="4298995"/>
            <a:ext cx="2454612" cy="196215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ec creation 1933">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62800" y="3467939"/>
            <a:ext cx="1594877" cy="1594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1705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0524A151-BFEC-4424-B953-7CAC7CEE6E1F}" type="slidenum">
              <a:rPr lang="en-US" altLang="en-US" sz="900" b="1" smtClean="0">
                <a:solidFill>
                  <a:srgbClr val="A51A17"/>
                </a:solidFill>
              </a:rPr>
              <a:pPr/>
              <a:t>48</a:t>
            </a:fld>
            <a:endParaRPr lang="en-US" altLang="en-US" sz="1400" b="1" dirty="0" smtClean="0">
              <a:solidFill>
                <a:srgbClr val="A51A17"/>
              </a:solidFill>
            </a:endParaRPr>
          </a:p>
        </p:txBody>
      </p:sp>
      <p:sp>
        <p:nvSpPr>
          <p:cNvPr id="7171"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GAAP</a:t>
            </a:r>
            <a:endParaRPr lang="en-US" altLang="en-US" dirty="0" smtClean="0">
              <a:solidFill>
                <a:schemeClr val="bg1"/>
              </a:solidFill>
            </a:endParaRPr>
          </a:p>
        </p:txBody>
      </p:sp>
      <p:sp>
        <p:nvSpPr>
          <p:cNvPr id="7172" name="Rectangle 3"/>
          <p:cNvSpPr>
            <a:spLocks noGrp="1" noChangeArrowheads="1"/>
          </p:cNvSpPr>
          <p:nvPr>
            <p:ph type="body" idx="1"/>
          </p:nvPr>
        </p:nvSpPr>
        <p:spPr>
          <a:xfrm>
            <a:off x="1143000" y="1219200"/>
            <a:ext cx="7086600" cy="4648200"/>
          </a:xfrm>
          <a:noFill/>
        </p:spPr>
        <p:txBody>
          <a:bodyPr lIns="0" tIns="0" rIns="0" bIns="0"/>
          <a:lstStyle/>
          <a:p>
            <a:pPr marL="0" indent="0" eaLnBrk="1" fontAlgn="auto" hangingPunct="1">
              <a:spcBef>
                <a:spcPct val="0"/>
              </a:spcBef>
              <a:spcAft>
                <a:spcPts val="0"/>
              </a:spcAft>
              <a:buNone/>
              <a:defRPr/>
            </a:pPr>
            <a:r>
              <a:rPr lang="en-US" sz="1400" dirty="0"/>
              <a:t>Decision makers need to understand the measurement rules applied in computing the numbers on the financial statements. These rules are called </a:t>
            </a:r>
            <a:r>
              <a:rPr lang="en-US" sz="1400" dirty="0" smtClean="0"/>
              <a:t>Generally Accepted Accounting Principles</a:t>
            </a:r>
            <a:r>
              <a:rPr lang="en-US" sz="1400" dirty="0"/>
              <a:t>, or GAAP</a:t>
            </a:r>
            <a:r>
              <a:rPr lang="en-US" sz="1400" dirty="0" smtClean="0"/>
              <a:t>.</a:t>
            </a:r>
          </a:p>
          <a:p>
            <a:pPr marL="0" indent="0" eaLnBrk="1" fontAlgn="auto" hangingPunct="1">
              <a:spcBef>
                <a:spcPct val="0"/>
              </a:spcBef>
              <a:spcAft>
                <a:spcPts val="0"/>
              </a:spcAft>
              <a:buNone/>
              <a:defRPr/>
            </a:pPr>
            <a:endParaRPr lang="en-US" sz="1400" dirty="0"/>
          </a:p>
          <a:p>
            <a:pPr marL="0" indent="0" eaLnBrk="1" fontAlgn="auto" hangingPunct="1">
              <a:spcBef>
                <a:spcPct val="0"/>
              </a:spcBef>
              <a:spcAft>
                <a:spcPts val="0"/>
              </a:spcAft>
              <a:buNone/>
              <a:defRPr/>
            </a:pPr>
            <a:r>
              <a:rPr lang="en-US" sz="1400" dirty="0"/>
              <a:t>In the United States, Congress created the </a:t>
            </a:r>
            <a:r>
              <a:rPr lang="en-US" sz="1400" b="1" dirty="0"/>
              <a:t>Securities and Exchange Commission</a:t>
            </a:r>
            <a:r>
              <a:rPr lang="en-US" sz="1400" dirty="0"/>
              <a:t> (SEC) and gave it broad powers to determine the measurement rules for financial statements that companies issuing stock to the public (publicly traded companies) must provide to stockholders. </a:t>
            </a:r>
          </a:p>
          <a:p>
            <a:pPr>
              <a:spcBef>
                <a:spcPct val="0"/>
              </a:spcBef>
            </a:pPr>
            <a:endParaRPr lang="en-US" sz="1400" dirty="0"/>
          </a:p>
          <a:p>
            <a:pPr marL="0" indent="0" eaLnBrk="1" fontAlgn="auto" hangingPunct="1">
              <a:spcBef>
                <a:spcPct val="0"/>
              </a:spcBef>
              <a:spcAft>
                <a:spcPts val="0"/>
              </a:spcAft>
              <a:buNone/>
              <a:defRPr/>
            </a:pPr>
            <a:r>
              <a:rPr lang="en-US" sz="1400" dirty="0"/>
              <a:t>The Securities and Exchange Commission has worked with organizations of professional accountants to establish groups that are given the primary responsibility to work out the detailed rules that become generally accepted accounting principles (GAAP). </a:t>
            </a:r>
            <a:endParaRPr lang="en-US" sz="1400" dirty="0" smtClean="0"/>
          </a:p>
          <a:p>
            <a:pPr marL="0" indent="0" eaLnBrk="1" fontAlgn="auto" hangingPunct="1">
              <a:spcBef>
                <a:spcPct val="0"/>
              </a:spcBef>
              <a:spcAft>
                <a:spcPts val="0"/>
              </a:spcAft>
              <a:buNone/>
              <a:defRPr/>
            </a:pPr>
            <a:endParaRPr lang="en-US" sz="1400" dirty="0"/>
          </a:p>
          <a:p>
            <a:pPr marL="0" indent="0" eaLnBrk="1" fontAlgn="auto" hangingPunct="1">
              <a:spcBef>
                <a:spcPct val="0"/>
              </a:spcBef>
              <a:spcAft>
                <a:spcPts val="0"/>
              </a:spcAft>
              <a:buNone/>
              <a:defRPr/>
            </a:pPr>
            <a:r>
              <a:rPr lang="en-US" sz="1400" dirty="0" smtClean="0"/>
              <a:t>Currently</a:t>
            </a:r>
            <a:r>
              <a:rPr lang="en-US" sz="1400" dirty="0"/>
              <a:t>, the </a:t>
            </a:r>
            <a:r>
              <a:rPr lang="en-US" sz="1400" b="1" dirty="0"/>
              <a:t>Financial Accounting Standards Board</a:t>
            </a:r>
            <a:r>
              <a:rPr lang="en-US" sz="1400" dirty="0"/>
              <a:t> (FASB) has the responsibility to formulate generally accepted accounting principles. The official pronouncements of the FASB are called the FASB Accounting Standards Codification.</a:t>
            </a:r>
          </a:p>
          <a:p>
            <a:pPr marL="0" indent="0" eaLnBrk="1" fontAlgn="auto" hangingPunct="1">
              <a:spcBef>
                <a:spcPct val="0"/>
              </a:spcBef>
              <a:spcAft>
                <a:spcPts val="0"/>
              </a:spcAft>
              <a:buNone/>
              <a:defRPr/>
            </a:pPr>
            <a:endParaRPr lang="en-US" sz="1600" dirty="0"/>
          </a:p>
        </p:txBody>
      </p:sp>
      <p:pic>
        <p:nvPicPr>
          <p:cNvPr id="3076" name="Picture 4" descr="Image result for fasb">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952"/>
          <a:stretch/>
        </p:blipFill>
        <p:spPr bwMode="auto">
          <a:xfrm>
            <a:off x="3886200" y="4876800"/>
            <a:ext cx="2362200" cy="1276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0524A151-BFEC-4424-B953-7CAC7CEE6E1F}" type="slidenum">
              <a:rPr lang="en-US" altLang="en-US" sz="900" b="1" smtClean="0">
                <a:solidFill>
                  <a:srgbClr val="A51A17"/>
                </a:solidFill>
              </a:rPr>
              <a:pPr/>
              <a:t>49</a:t>
            </a:fld>
            <a:endParaRPr lang="en-US" altLang="en-US" sz="1400" b="1" dirty="0" smtClean="0">
              <a:solidFill>
                <a:srgbClr val="A51A17"/>
              </a:solidFill>
            </a:endParaRPr>
          </a:p>
        </p:txBody>
      </p:sp>
      <p:sp>
        <p:nvSpPr>
          <p:cNvPr id="7171"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GAAP</a:t>
            </a:r>
            <a:endParaRPr lang="en-US" altLang="en-US" dirty="0" smtClean="0">
              <a:solidFill>
                <a:schemeClr val="bg1"/>
              </a:solidFill>
            </a:endParaRPr>
          </a:p>
        </p:txBody>
      </p:sp>
      <p:sp>
        <p:nvSpPr>
          <p:cNvPr id="7172" name="Rectangle 3"/>
          <p:cNvSpPr>
            <a:spLocks noGrp="1" noChangeArrowheads="1"/>
          </p:cNvSpPr>
          <p:nvPr>
            <p:ph type="body" idx="1"/>
          </p:nvPr>
        </p:nvSpPr>
        <p:spPr>
          <a:xfrm>
            <a:off x="1143000" y="1219200"/>
            <a:ext cx="7391400" cy="5257800"/>
          </a:xfrm>
          <a:noFill/>
        </p:spPr>
        <p:txBody>
          <a:bodyPr lIns="0" tIns="0" rIns="0" bIns="0"/>
          <a:lstStyle/>
          <a:p>
            <a:pPr marL="0" indent="0">
              <a:spcBef>
                <a:spcPct val="0"/>
              </a:spcBef>
              <a:spcAft>
                <a:spcPts val="600"/>
              </a:spcAft>
              <a:buNone/>
            </a:pPr>
            <a:r>
              <a:rPr lang="en-US" sz="1400" dirty="0"/>
              <a:t>Generally accepted accounting principles (GAAP) are of great interest to </a:t>
            </a:r>
            <a:r>
              <a:rPr lang="en-US" sz="1400" dirty="0" smtClean="0"/>
              <a:t>capital market participants. </a:t>
            </a:r>
            <a:r>
              <a:rPr lang="en-US" sz="1400" dirty="0"/>
              <a:t>Companies and their managers and owners are most directly affected by the information presented in financial statements. Companies incur the cost of preparing the statements and bear the major economic consequences of their publication, which include, among others</a:t>
            </a:r>
            <a:r>
              <a:rPr lang="en-US" sz="1400" dirty="0" smtClean="0"/>
              <a:t>:</a:t>
            </a:r>
            <a:endParaRPr lang="en-US" sz="1400" dirty="0"/>
          </a:p>
          <a:p>
            <a:pPr lvl="1">
              <a:spcBef>
                <a:spcPct val="0"/>
              </a:spcBef>
              <a:buFont typeface="Wingdings" panose="05000000000000000000" pitchFamily="2" charset="2"/>
              <a:buChar char="ü"/>
            </a:pPr>
            <a:r>
              <a:rPr lang="en-US" sz="1400" dirty="0" smtClean="0"/>
              <a:t>Effects </a:t>
            </a:r>
            <a:r>
              <a:rPr lang="en-US" sz="1400" dirty="0"/>
              <a:t>on the selling price of a company’s stock</a:t>
            </a:r>
          </a:p>
          <a:p>
            <a:pPr lvl="1">
              <a:spcBef>
                <a:spcPct val="0"/>
              </a:spcBef>
              <a:buFont typeface="Wingdings" panose="05000000000000000000" pitchFamily="2" charset="2"/>
              <a:buChar char="ü"/>
            </a:pPr>
            <a:r>
              <a:rPr lang="en-US" sz="1400" dirty="0" smtClean="0"/>
              <a:t>Effects </a:t>
            </a:r>
            <a:r>
              <a:rPr lang="en-US" sz="1400" dirty="0"/>
              <a:t>on the amount of bonuses received by management and employees</a:t>
            </a:r>
          </a:p>
          <a:p>
            <a:pPr lvl="1">
              <a:spcBef>
                <a:spcPct val="0"/>
              </a:spcBef>
              <a:buFont typeface="Wingdings" panose="05000000000000000000" pitchFamily="2" charset="2"/>
              <a:buChar char="ü"/>
            </a:pPr>
            <a:r>
              <a:rPr lang="en-US" sz="1400" dirty="0" smtClean="0"/>
              <a:t>Loss </a:t>
            </a:r>
            <a:r>
              <a:rPr lang="en-US" sz="1400" dirty="0"/>
              <a:t>of competitive information to other </a:t>
            </a:r>
            <a:r>
              <a:rPr lang="en-US" sz="1400" dirty="0" smtClean="0"/>
              <a:t>companies</a:t>
            </a:r>
          </a:p>
          <a:p>
            <a:pPr marL="0" indent="0">
              <a:spcBef>
                <a:spcPct val="0"/>
              </a:spcBef>
              <a:buNone/>
            </a:pPr>
            <a:endParaRPr lang="en-US" sz="1400" dirty="0"/>
          </a:p>
          <a:p>
            <a:pPr marL="0" indent="0">
              <a:spcBef>
                <a:spcPct val="0"/>
              </a:spcBef>
              <a:buNone/>
            </a:pPr>
            <a:endParaRPr lang="en-US" sz="1400" dirty="0" smtClean="0"/>
          </a:p>
          <a:p>
            <a:pPr marL="0" indent="0">
              <a:spcBef>
                <a:spcPct val="0"/>
              </a:spcBef>
              <a:spcAft>
                <a:spcPts val="600"/>
              </a:spcAft>
              <a:buNone/>
            </a:pPr>
            <a:r>
              <a:rPr lang="en-US" sz="1400" dirty="0"/>
              <a:t>Primary responsibility for the information in the financial statements lies with </a:t>
            </a:r>
            <a:r>
              <a:rPr lang="en-US" sz="1400" dirty="0" smtClean="0"/>
              <a:t>management. </a:t>
            </a:r>
            <a:r>
              <a:rPr lang="en-US" sz="1400" dirty="0"/>
              <a:t>Companies take three important steps to assure investors that the company’s records are accurate: </a:t>
            </a:r>
            <a:endParaRPr lang="en-US" sz="1400" dirty="0" smtClean="0"/>
          </a:p>
          <a:p>
            <a:pPr marL="749300" lvl="1" indent="-342900">
              <a:spcBef>
                <a:spcPct val="0"/>
              </a:spcBef>
              <a:buFont typeface="+mj-lt"/>
              <a:buAutoNum type="arabicPeriod"/>
            </a:pPr>
            <a:r>
              <a:rPr lang="en-US" sz="1400" dirty="0" smtClean="0"/>
              <a:t>maintain system </a:t>
            </a:r>
            <a:r>
              <a:rPr lang="en-US" sz="1400" dirty="0"/>
              <a:t>of controls over both the records and the assets of the </a:t>
            </a:r>
            <a:r>
              <a:rPr lang="en-US" sz="1400" dirty="0" smtClean="0"/>
              <a:t>company</a:t>
            </a:r>
          </a:p>
          <a:p>
            <a:pPr marL="749300" lvl="1" indent="-342900">
              <a:spcBef>
                <a:spcPct val="0"/>
              </a:spcBef>
              <a:buFont typeface="+mj-lt"/>
              <a:buAutoNum type="arabicPeriod"/>
            </a:pPr>
            <a:r>
              <a:rPr lang="en-US" sz="1400" dirty="0" smtClean="0"/>
              <a:t>hire </a:t>
            </a:r>
            <a:r>
              <a:rPr lang="en-US" sz="1400" dirty="0"/>
              <a:t>external independent auditors to audit the fairness of </a:t>
            </a:r>
            <a:r>
              <a:rPr lang="en-US" sz="1400" dirty="0" smtClean="0"/>
              <a:t>financial statements</a:t>
            </a:r>
          </a:p>
          <a:p>
            <a:pPr marL="749300" lvl="1" indent="-342900">
              <a:spcBef>
                <a:spcPct val="0"/>
              </a:spcBef>
              <a:buFont typeface="+mj-lt"/>
              <a:buAutoNum type="arabicPeriod"/>
            </a:pPr>
            <a:r>
              <a:rPr lang="en-US" sz="1400" dirty="0" smtClean="0"/>
              <a:t>form committee within </a:t>
            </a:r>
            <a:r>
              <a:rPr lang="en-US" sz="1400" dirty="0"/>
              <a:t>the board of directors to oversee the integrity of these other two safeguards. </a:t>
            </a:r>
          </a:p>
          <a:p>
            <a:pPr marL="0" indent="0">
              <a:spcBef>
                <a:spcPct val="0"/>
              </a:spcBef>
              <a:buNone/>
            </a:pPr>
            <a:endParaRPr lang="en-US" sz="1400" dirty="0"/>
          </a:p>
        </p:txBody>
      </p:sp>
    </p:spTree>
    <p:extLst>
      <p:ext uri="{BB962C8B-B14F-4D97-AF65-F5344CB8AC3E}">
        <p14:creationId xmlns:p14="http://schemas.microsoft.com/office/powerpoint/2010/main" val="1272541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A51A17"/>
                </a:solidFill>
              </a:rPr>
              <a:pPr/>
              <a:t>5</a:t>
            </a:fld>
            <a:endParaRPr lang="en-US" altLang="en-US" sz="1400" b="1" dirty="0" smtClean="0">
              <a:solidFill>
                <a:srgbClr val="A51A17"/>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Financial Statements</a:t>
            </a:r>
            <a:endParaRPr lang="en-US" sz="2800" dirty="0"/>
          </a:p>
        </p:txBody>
      </p:sp>
    </p:spTree>
    <p:extLst>
      <p:ext uri="{BB962C8B-B14F-4D97-AF65-F5344CB8AC3E}">
        <p14:creationId xmlns:p14="http://schemas.microsoft.com/office/powerpoint/2010/main" val="2469623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0524A151-BFEC-4424-B953-7CAC7CEE6E1F}" type="slidenum">
              <a:rPr lang="en-US" altLang="en-US" sz="900" b="1" smtClean="0">
                <a:solidFill>
                  <a:srgbClr val="A51A17"/>
                </a:solidFill>
              </a:rPr>
              <a:pPr/>
              <a:t>50</a:t>
            </a:fld>
            <a:endParaRPr lang="en-US" altLang="en-US" sz="1400" b="1" dirty="0" smtClean="0">
              <a:solidFill>
                <a:srgbClr val="A51A17"/>
              </a:solidFill>
            </a:endParaRPr>
          </a:p>
        </p:txBody>
      </p:sp>
      <p:sp>
        <p:nvSpPr>
          <p:cNvPr id="7171"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Independent Auditors</a:t>
            </a:r>
            <a:endParaRPr lang="en-US" altLang="en-US" dirty="0" smtClean="0">
              <a:solidFill>
                <a:schemeClr val="bg1"/>
              </a:solidFill>
            </a:endParaRPr>
          </a:p>
        </p:txBody>
      </p:sp>
      <p:sp>
        <p:nvSpPr>
          <p:cNvPr id="7172" name="Rectangle 3"/>
          <p:cNvSpPr>
            <a:spLocks noGrp="1" noChangeArrowheads="1"/>
          </p:cNvSpPr>
          <p:nvPr>
            <p:ph type="body" idx="1"/>
          </p:nvPr>
        </p:nvSpPr>
        <p:spPr>
          <a:xfrm>
            <a:off x="1143000" y="1219200"/>
            <a:ext cx="7391400" cy="5257800"/>
          </a:xfrm>
          <a:noFill/>
        </p:spPr>
        <p:txBody>
          <a:bodyPr lIns="0" tIns="0" rIns="0" bIns="0"/>
          <a:lstStyle/>
          <a:p>
            <a:pPr marL="0" indent="0">
              <a:spcBef>
                <a:spcPct val="0"/>
              </a:spcBef>
              <a:spcAft>
                <a:spcPts val="600"/>
              </a:spcAft>
              <a:buNone/>
            </a:pPr>
            <a:r>
              <a:rPr lang="en-US" sz="1400" dirty="0" smtClean="0"/>
              <a:t>Auditors express an </a:t>
            </a:r>
            <a:r>
              <a:rPr lang="en-US" sz="1400" dirty="0"/>
              <a:t>opinion as to </a:t>
            </a:r>
            <a:r>
              <a:rPr lang="en-US" sz="1400" dirty="0" smtClean="0"/>
              <a:t>the fairness </a:t>
            </a:r>
            <a:r>
              <a:rPr lang="en-US" sz="1400" dirty="0"/>
              <a:t>of </a:t>
            </a:r>
            <a:r>
              <a:rPr lang="en-US" sz="1400" dirty="0" smtClean="0"/>
              <a:t>the financial statement presentation</a:t>
            </a:r>
            <a:r>
              <a:rPr lang="en-US" sz="1400" dirty="0"/>
              <a:t>.</a:t>
            </a:r>
          </a:p>
          <a:p>
            <a:pPr marL="0" indent="0">
              <a:spcBef>
                <a:spcPct val="0"/>
              </a:spcBef>
              <a:spcAft>
                <a:spcPts val="600"/>
              </a:spcAft>
              <a:buNone/>
            </a:pPr>
            <a:endParaRPr lang="en-US" sz="1400" dirty="0"/>
          </a:p>
          <a:p>
            <a:pPr marL="0" indent="0">
              <a:spcBef>
                <a:spcPct val="0"/>
              </a:spcBef>
              <a:spcAft>
                <a:spcPts val="600"/>
              </a:spcAft>
              <a:buNone/>
            </a:pPr>
            <a:r>
              <a:rPr lang="en-US" sz="1400" dirty="0" smtClean="0"/>
              <a:t>Independent auditors have responsibilities that extend </a:t>
            </a:r>
            <a:r>
              <a:rPr lang="en-US" sz="1400" dirty="0"/>
              <a:t>to </a:t>
            </a:r>
            <a:r>
              <a:rPr lang="en-US" sz="1400" dirty="0" smtClean="0"/>
              <a:t>the general </a:t>
            </a:r>
            <a:r>
              <a:rPr lang="en-US" sz="1400" dirty="0"/>
              <a:t>public</a:t>
            </a:r>
            <a:r>
              <a:rPr lang="en-US" sz="1400" dirty="0" smtClean="0"/>
              <a:t>.</a:t>
            </a:r>
          </a:p>
          <a:p>
            <a:pPr marL="0" indent="0">
              <a:spcBef>
                <a:spcPct val="0"/>
              </a:spcBef>
              <a:spcAft>
                <a:spcPts val="600"/>
              </a:spcAft>
              <a:buNone/>
            </a:pPr>
            <a:endParaRPr lang="en-US" sz="1400" dirty="0"/>
          </a:p>
          <a:p>
            <a:pPr marL="0" indent="0">
              <a:spcBef>
                <a:spcPct val="0"/>
              </a:spcBef>
              <a:spcAft>
                <a:spcPts val="600"/>
              </a:spcAft>
              <a:buNone/>
            </a:pPr>
            <a:r>
              <a:rPr lang="en-US" sz="1400" dirty="0"/>
              <a:t>An audit </a:t>
            </a:r>
            <a:r>
              <a:rPr lang="en-US" sz="1400" dirty="0" smtClean="0"/>
              <a:t>involves:</a:t>
            </a:r>
            <a:endParaRPr lang="en-US" sz="1400" dirty="0"/>
          </a:p>
          <a:p>
            <a:pPr lvl="1">
              <a:spcBef>
                <a:spcPct val="0"/>
              </a:spcBef>
              <a:spcAft>
                <a:spcPts val="600"/>
              </a:spcAft>
              <a:buFont typeface="Wingdings" panose="05000000000000000000" pitchFamily="2" charset="2"/>
              <a:buChar char="ü"/>
            </a:pPr>
            <a:r>
              <a:rPr lang="en-US" sz="1400" dirty="0" smtClean="0"/>
              <a:t>Examining </a:t>
            </a:r>
            <a:r>
              <a:rPr lang="en-US" sz="1400" dirty="0"/>
              <a:t>the financial </a:t>
            </a:r>
            <a:r>
              <a:rPr lang="en-US" sz="1400" dirty="0" smtClean="0"/>
              <a:t>reports to </a:t>
            </a:r>
            <a:r>
              <a:rPr lang="en-US" sz="1400" dirty="0"/>
              <a:t>ensure compliance </a:t>
            </a:r>
            <a:r>
              <a:rPr lang="en-US" sz="1400" dirty="0" smtClean="0"/>
              <a:t>with GAAP</a:t>
            </a:r>
            <a:endParaRPr lang="en-US" sz="1400" dirty="0"/>
          </a:p>
          <a:p>
            <a:pPr lvl="1">
              <a:spcBef>
                <a:spcPct val="0"/>
              </a:spcBef>
              <a:spcAft>
                <a:spcPts val="600"/>
              </a:spcAft>
              <a:buFont typeface="Wingdings" panose="05000000000000000000" pitchFamily="2" charset="2"/>
              <a:buChar char="ü"/>
            </a:pPr>
            <a:r>
              <a:rPr lang="en-US" sz="1400" dirty="0" smtClean="0"/>
              <a:t>Examining </a:t>
            </a:r>
            <a:r>
              <a:rPr lang="en-US" sz="1400" dirty="0"/>
              <a:t>the </a:t>
            </a:r>
            <a:r>
              <a:rPr lang="en-US" sz="1400" dirty="0" smtClean="0"/>
              <a:t>underlying transactions </a:t>
            </a:r>
            <a:r>
              <a:rPr lang="en-US" sz="1400" dirty="0"/>
              <a:t>incorporated </a:t>
            </a:r>
            <a:r>
              <a:rPr lang="en-US" sz="1400" dirty="0" smtClean="0"/>
              <a:t>into the </a:t>
            </a:r>
            <a:r>
              <a:rPr lang="en-US" sz="1400" dirty="0"/>
              <a:t>financial </a:t>
            </a:r>
            <a:r>
              <a:rPr lang="en-US" sz="1400" dirty="0" smtClean="0"/>
              <a:t>statements</a:t>
            </a:r>
            <a:endParaRPr lang="en-US" sz="1400" dirty="0"/>
          </a:p>
          <a:p>
            <a:pPr lvl="1">
              <a:spcBef>
                <a:spcPct val="0"/>
              </a:spcBef>
              <a:spcAft>
                <a:spcPts val="600"/>
              </a:spcAft>
              <a:buFont typeface="Wingdings" panose="05000000000000000000" pitchFamily="2" charset="2"/>
              <a:buChar char="ü"/>
            </a:pPr>
            <a:r>
              <a:rPr lang="en-US" sz="1400" dirty="0" smtClean="0"/>
              <a:t>Expressing </a:t>
            </a:r>
            <a:r>
              <a:rPr lang="en-US" sz="1400" dirty="0"/>
              <a:t>an opinion as </a:t>
            </a:r>
            <a:r>
              <a:rPr lang="en-US" sz="1400" dirty="0" smtClean="0"/>
              <a:t>to the </a:t>
            </a:r>
            <a:r>
              <a:rPr lang="en-US" sz="1400" dirty="0"/>
              <a:t>fairness of presentation </a:t>
            </a:r>
            <a:r>
              <a:rPr lang="en-US" sz="1400" dirty="0" smtClean="0"/>
              <a:t>of financial information</a:t>
            </a:r>
            <a:endParaRPr lang="en-US" sz="1400" dirty="0"/>
          </a:p>
        </p:txBody>
      </p:sp>
    </p:spTree>
    <p:extLst>
      <p:ext uri="{BB962C8B-B14F-4D97-AF65-F5344CB8AC3E}">
        <p14:creationId xmlns:p14="http://schemas.microsoft.com/office/powerpoint/2010/main" val="11538136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0524A151-BFEC-4424-B953-7CAC7CEE6E1F}" type="slidenum">
              <a:rPr lang="en-US" altLang="en-US" sz="900" b="1" smtClean="0">
                <a:solidFill>
                  <a:srgbClr val="A51A17"/>
                </a:solidFill>
              </a:rPr>
              <a:pPr/>
              <a:t>51</a:t>
            </a:fld>
            <a:endParaRPr lang="en-US" altLang="en-US" sz="1400" b="1" dirty="0" smtClean="0">
              <a:solidFill>
                <a:srgbClr val="A51A17"/>
              </a:solidFill>
            </a:endParaRPr>
          </a:p>
        </p:txBody>
      </p:sp>
      <p:sp>
        <p:nvSpPr>
          <p:cNvPr id="7171"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Independent Auditors</a:t>
            </a:r>
            <a:endParaRPr lang="en-US" altLang="en-US" dirty="0" smtClean="0">
              <a:solidFill>
                <a:schemeClr val="bg1"/>
              </a:solidFill>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974" t="27574" r="38973" b="25528"/>
          <a:stretch/>
        </p:blipFill>
        <p:spPr bwMode="auto">
          <a:xfrm>
            <a:off x="1311718" y="1295400"/>
            <a:ext cx="7184045" cy="5562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descr="Image result for twitter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86411" y="1028445"/>
            <a:ext cx="1600200" cy="320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0844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0524A151-BFEC-4424-B953-7CAC7CEE6E1F}" type="slidenum">
              <a:rPr lang="en-US" altLang="en-US" sz="900" b="1" smtClean="0">
                <a:solidFill>
                  <a:srgbClr val="A51A17"/>
                </a:solidFill>
              </a:rPr>
              <a:pPr/>
              <a:t>52</a:t>
            </a:fld>
            <a:endParaRPr lang="en-US" altLang="en-US" sz="1400" b="1" dirty="0" smtClean="0">
              <a:solidFill>
                <a:srgbClr val="A51A17"/>
              </a:solidFill>
            </a:endParaRPr>
          </a:p>
        </p:txBody>
      </p:sp>
      <p:sp>
        <p:nvSpPr>
          <p:cNvPr id="7171"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International Perspective</a:t>
            </a:r>
            <a:endParaRPr lang="en-US" altLang="en-US" dirty="0" smtClean="0">
              <a:solidFill>
                <a:schemeClr val="bg1"/>
              </a:solidFill>
            </a:endParaRPr>
          </a:p>
        </p:txBody>
      </p:sp>
      <p:sp>
        <p:nvSpPr>
          <p:cNvPr id="7172" name="Rectangle 3"/>
          <p:cNvSpPr>
            <a:spLocks noGrp="1" noChangeArrowheads="1"/>
          </p:cNvSpPr>
          <p:nvPr>
            <p:ph type="body" idx="1"/>
          </p:nvPr>
        </p:nvSpPr>
        <p:spPr>
          <a:xfrm>
            <a:off x="1143000" y="1219200"/>
            <a:ext cx="7086600" cy="4648200"/>
          </a:xfrm>
          <a:noFill/>
        </p:spPr>
        <p:txBody>
          <a:bodyPr lIns="0" tIns="0" rIns="0" bIns="0"/>
          <a:lstStyle/>
          <a:p>
            <a:pPr>
              <a:spcBef>
                <a:spcPct val="0"/>
              </a:spcBef>
            </a:pPr>
            <a:r>
              <a:rPr lang="en-US" sz="1400" dirty="0"/>
              <a:t>Since 2002, there has been substantial movement toward the adoption of </a:t>
            </a:r>
            <a:r>
              <a:rPr lang="en-US" sz="1400" b="1" dirty="0"/>
              <a:t>International Financial Reporting Standards </a:t>
            </a:r>
            <a:r>
              <a:rPr lang="en-US" sz="1400" dirty="0"/>
              <a:t>(IFRS) issued by the International Accounting Standards Board (IASB). The use of IFRS is increasing, with many countries or jurisdictions either currently requiring IFRS or committed to requiring IFRS. </a:t>
            </a:r>
          </a:p>
          <a:p>
            <a:pPr>
              <a:spcBef>
                <a:spcPct val="0"/>
              </a:spcBef>
            </a:pPr>
            <a:endParaRPr lang="en-US" sz="1400" dirty="0"/>
          </a:p>
          <a:p>
            <a:pPr>
              <a:spcBef>
                <a:spcPct val="0"/>
              </a:spcBef>
            </a:pPr>
            <a:r>
              <a:rPr lang="en-US" sz="1400" dirty="0"/>
              <a:t>In the United States, the Securities and Exchange Commission now allows foreign companies whose stock is traded in the U.S. to use IFRS and is considering requiring the use of IFRS for U.S. domestic companies. </a:t>
            </a:r>
            <a:endParaRPr lang="en-US" sz="1400" dirty="0" smtClean="0"/>
          </a:p>
          <a:p>
            <a:pPr>
              <a:spcBef>
                <a:spcPct val="0"/>
              </a:spcBef>
            </a:pPr>
            <a:endParaRPr lang="en-US" sz="1400" dirty="0"/>
          </a:p>
          <a:p>
            <a:pPr fontAlgn="auto">
              <a:spcBef>
                <a:spcPts val="0"/>
              </a:spcBef>
              <a:spcAft>
                <a:spcPts val="600"/>
              </a:spcAft>
              <a:buFont typeface="Wingdings" panose="05000000000000000000" pitchFamily="2" charset="2"/>
              <a:buChar char="Ø"/>
              <a:defRPr/>
            </a:pPr>
            <a:r>
              <a:rPr lang="en-US" sz="1400" dirty="0"/>
              <a:t>Examples of jurisdictions requiring the use of </a:t>
            </a:r>
            <a:r>
              <a:rPr lang="en-US" sz="1400" dirty="0" smtClean="0"/>
              <a:t>IFRS:</a:t>
            </a:r>
          </a:p>
          <a:p>
            <a:pPr lvl="1" fontAlgn="auto">
              <a:spcBef>
                <a:spcPts val="0"/>
              </a:spcBef>
              <a:spcAft>
                <a:spcPts val="0"/>
              </a:spcAft>
              <a:buFont typeface="Wingdings" panose="05000000000000000000" pitchFamily="2" charset="2"/>
              <a:buChar char="ü"/>
              <a:defRPr/>
            </a:pPr>
            <a:r>
              <a:rPr lang="en-US" sz="1400" dirty="0" smtClean="0"/>
              <a:t>European </a:t>
            </a:r>
            <a:r>
              <a:rPr lang="en-US" sz="1400" dirty="0"/>
              <a:t>Union		</a:t>
            </a:r>
            <a:endParaRPr lang="en-US" sz="1400" dirty="0" smtClean="0"/>
          </a:p>
          <a:p>
            <a:pPr lvl="1" fontAlgn="auto">
              <a:spcBef>
                <a:spcPts val="0"/>
              </a:spcBef>
              <a:spcAft>
                <a:spcPts val="0"/>
              </a:spcAft>
              <a:buFont typeface="Wingdings" panose="05000000000000000000" pitchFamily="2" charset="2"/>
              <a:buChar char="ü"/>
              <a:defRPr/>
            </a:pPr>
            <a:r>
              <a:rPr lang="en-US" sz="1400" dirty="0" smtClean="0"/>
              <a:t>Israel </a:t>
            </a:r>
            <a:r>
              <a:rPr lang="en-US" sz="1400" dirty="0"/>
              <a:t>and </a:t>
            </a:r>
            <a:r>
              <a:rPr lang="en-US" sz="1400" dirty="0" smtClean="0"/>
              <a:t>Turkey</a:t>
            </a:r>
          </a:p>
          <a:p>
            <a:pPr lvl="1" fontAlgn="auto">
              <a:spcBef>
                <a:spcPts val="0"/>
              </a:spcBef>
              <a:spcAft>
                <a:spcPts val="0"/>
              </a:spcAft>
              <a:buFont typeface="Wingdings" panose="05000000000000000000" pitchFamily="2" charset="2"/>
              <a:buChar char="ü"/>
              <a:defRPr/>
            </a:pPr>
            <a:r>
              <a:rPr lang="en-US" sz="1400" dirty="0" smtClean="0"/>
              <a:t>Australia </a:t>
            </a:r>
            <a:r>
              <a:rPr lang="en-US" sz="1400" dirty="0"/>
              <a:t>and New </a:t>
            </a:r>
            <a:r>
              <a:rPr lang="en-US" sz="1400" dirty="0" smtClean="0"/>
              <a:t>Zealand</a:t>
            </a:r>
          </a:p>
          <a:p>
            <a:pPr lvl="1" fontAlgn="auto">
              <a:spcBef>
                <a:spcPts val="0"/>
              </a:spcBef>
              <a:spcAft>
                <a:spcPts val="0"/>
              </a:spcAft>
              <a:buFont typeface="Wingdings" panose="05000000000000000000" pitchFamily="2" charset="2"/>
              <a:buChar char="ü"/>
              <a:defRPr/>
            </a:pPr>
            <a:r>
              <a:rPr lang="en-US" sz="1400" dirty="0" smtClean="0"/>
              <a:t>Brazil </a:t>
            </a:r>
            <a:r>
              <a:rPr lang="en-US" sz="1400" dirty="0"/>
              <a:t>and </a:t>
            </a:r>
            <a:r>
              <a:rPr lang="en-US" sz="1400" dirty="0" smtClean="0"/>
              <a:t>Chile</a:t>
            </a:r>
          </a:p>
          <a:p>
            <a:pPr lvl="1" fontAlgn="auto">
              <a:spcBef>
                <a:spcPts val="0"/>
              </a:spcBef>
              <a:spcAft>
                <a:spcPts val="0"/>
              </a:spcAft>
              <a:buFont typeface="Wingdings" panose="05000000000000000000" pitchFamily="2" charset="2"/>
              <a:buChar char="ü"/>
              <a:defRPr/>
            </a:pPr>
            <a:r>
              <a:rPr lang="en-US" sz="1400" dirty="0" smtClean="0"/>
              <a:t>Hong </a:t>
            </a:r>
            <a:r>
              <a:rPr lang="en-US" sz="1400" dirty="0"/>
              <a:t>Kong, India, </a:t>
            </a:r>
            <a:r>
              <a:rPr lang="en-US" sz="1400" dirty="0" smtClean="0"/>
              <a:t>Malaysia, and </a:t>
            </a:r>
            <a:r>
              <a:rPr lang="en-US" sz="1400" dirty="0"/>
              <a:t>South </a:t>
            </a:r>
            <a:r>
              <a:rPr lang="en-US" sz="1400" dirty="0" smtClean="0"/>
              <a:t>Korea</a:t>
            </a:r>
            <a:r>
              <a:rPr lang="en-US" sz="1400" dirty="0"/>
              <a:t>	</a:t>
            </a:r>
            <a:endParaRPr lang="en-US" sz="1400" dirty="0" smtClean="0"/>
          </a:p>
          <a:p>
            <a:pPr lvl="1" fontAlgn="auto">
              <a:spcBef>
                <a:spcPts val="0"/>
              </a:spcBef>
              <a:spcAft>
                <a:spcPts val="0"/>
              </a:spcAft>
              <a:buFont typeface="Wingdings" panose="05000000000000000000" pitchFamily="2" charset="2"/>
              <a:buChar char="ü"/>
              <a:defRPr/>
            </a:pPr>
            <a:r>
              <a:rPr lang="en-US" sz="1400" dirty="0" smtClean="0"/>
              <a:t>Canada </a:t>
            </a:r>
            <a:r>
              <a:rPr lang="en-US" sz="1400" dirty="0"/>
              <a:t>and </a:t>
            </a:r>
            <a:r>
              <a:rPr lang="en-US" sz="1400" dirty="0" smtClean="0"/>
              <a:t>Mexico</a:t>
            </a:r>
            <a:r>
              <a:rPr lang="en-US" sz="1400" dirty="0"/>
              <a:t>	</a:t>
            </a:r>
          </a:p>
          <a:p>
            <a:pPr>
              <a:spcBef>
                <a:spcPct val="0"/>
              </a:spcBef>
            </a:pPr>
            <a:endParaRPr lang="en-US" sz="1400" dirty="0"/>
          </a:p>
        </p:txBody>
      </p:sp>
    </p:spTree>
    <p:extLst>
      <p:ext uri="{BB962C8B-B14F-4D97-AF65-F5344CB8AC3E}">
        <p14:creationId xmlns:p14="http://schemas.microsoft.com/office/powerpoint/2010/main" val="22387515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A51A17"/>
                </a:solidFill>
              </a:rPr>
              <a:pPr/>
              <a:t>53</a:t>
            </a:fld>
            <a:endParaRPr lang="en-US" altLang="en-US" sz="1400" b="1" dirty="0" smtClean="0">
              <a:solidFill>
                <a:srgbClr val="A51A17"/>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Ethical Conduct</a:t>
            </a:r>
            <a:endParaRPr lang="en-US" sz="2800" dirty="0"/>
          </a:p>
        </p:txBody>
      </p:sp>
    </p:spTree>
    <p:extLst>
      <p:ext uri="{BB962C8B-B14F-4D97-AF65-F5344CB8AC3E}">
        <p14:creationId xmlns:p14="http://schemas.microsoft.com/office/powerpoint/2010/main" val="9765088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0524A151-BFEC-4424-B953-7CAC7CEE6E1F}" type="slidenum">
              <a:rPr lang="en-US" altLang="en-US" sz="900" b="1" smtClean="0">
                <a:solidFill>
                  <a:srgbClr val="A51A17"/>
                </a:solidFill>
              </a:rPr>
              <a:pPr/>
              <a:t>54</a:t>
            </a:fld>
            <a:endParaRPr lang="en-US" altLang="en-US" sz="1400" b="1" dirty="0" smtClean="0">
              <a:solidFill>
                <a:srgbClr val="A51A17"/>
              </a:solidFill>
            </a:endParaRPr>
          </a:p>
        </p:txBody>
      </p:sp>
      <p:sp>
        <p:nvSpPr>
          <p:cNvPr id="7171"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Ethical Conduct</a:t>
            </a:r>
            <a:endParaRPr lang="en-US" altLang="en-US" dirty="0" smtClean="0">
              <a:solidFill>
                <a:schemeClr val="bg1"/>
              </a:solidFill>
            </a:endParaRPr>
          </a:p>
        </p:txBody>
      </p:sp>
      <p:sp>
        <p:nvSpPr>
          <p:cNvPr id="7172" name="Rectangle 3"/>
          <p:cNvSpPr>
            <a:spLocks noGrp="1" noChangeArrowheads="1"/>
          </p:cNvSpPr>
          <p:nvPr>
            <p:ph type="body" idx="1"/>
          </p:nvPr>
        </p:nvSpPr>
        <p:spPr>
          <a:xfrm>
            <a:off x="1143000" y="1219200"/>
            <a:ext cx="7162800" cy="4648200"/>
          </a:xfrm>
          <a:noFill/>
        </p:spPr>
        <p:txBody>
          <a:bodyPr lIns="0" tIns="0" rIns="0" bIns="0"/>
          <a:lstStyle/>
          <a:p>
            <a:pPr marL="0" indent="0">
              <a:spcBef>
                <a:spcPct val="0"/>
              </a:spcBef>
              <a:buNone/>
            </a:pPr>
            <a:r>
              <a:rPr lang="en-US" sz="1400" dirty="0"/>
              <a:t>Ethics are standards of conduct for judging right from wrong, honest from dishonest, and fair from unfair. Many situations are not clear-cut and require that individuals weigh one moral principle (e.g., honesty) against another (e.g., loyalty to a friend).</a:t>
            </a:r>
          </a:p>
          <a:p>
            <a:pPr>
              <a:spcBef>
                <a:spcPct val="0"/>
              </a:spcBef>
            </a:pPr>
            <a:endParaRPr lang="en-US" sz="1400" dirty="0"/>
          </a:p>
          <a:p>
            <a:pPr marL="0" indent="0">
              <a:spcBef>
                <a:spcPct val="0"/>
              </a:spcBef>
              <a:buNone/>
            </a:pPr>
            <a:r>
              <a:rPr lang="en-US" sz="1400" dirty="0"/>
              <a:t>When money is involved, people can easily fool themselves into believing that bad acts are justified. To avoid falling prey to this tendency, when faced with an ethical dilemma, it is often recommended that you follow a three-step process:</a:t>
            </a:r>
          </a:p>
          <a:p>
            <a:pPr>
              <a:spcBef>
                <a:spcPct val="0"/>
              </a:spcBef>
            </a:pPr>
            <a:endParaRPr lang="en-US" sz="1400" dirty="0"/>
          </a:p>
          <a:p>
            <a:pPr marL="749300" lvl="1" indent="-342900">
              <a:spcBef>
                <a:spcPct val="0"/>
              </a:spcBef>
              <a:buFont typeface="+mj-lt"/>
              <a:buAutoNum type="arabicParenR"/>
            </a:pPr>
            <a:r>
              <a:rPr lang="en-US" sz="1400" dirty="0" smtClean="0"/>
              <a:t>Identify </a:t>
            </a:r>
            <a:r>
              <a:rPr lang="en-US" sz="1400" dirty="0"/>
              <a:t>the benefits of a decision (often to the manager or employee involved</a:t>
            </a:r>
            <a:r>
              <a:rPr lang="en-US" sz="1400" dirty="0" smtClean="0"/>
              <a:t>) and </a:t>
            </a:r>
            <a:r>
              <a:rPr lang="en-US" sz="1400" dirty="0"/>
              <a:t>who will be harmed (other employees, owners, creditors, </a:t>
            </a:r>
            <a:r>
              <a:rPr lang="en-US" sz="1400" dirty="0" smtClean="0"/>
              <a:t>the environment</a:t>
            </a:r>
            <a:r>
              <a:rPr lang="en-US" sz="1400" dirty="0"/>
              <a:t>).</a:t>
            </a:r>
          </a:p>
          <a:p>
            <a:pPr marL="749300" lvl="1" indent="-342900">
              <a:spcBef>
                <a:spcPct val="0"/>
              </a:spcBef>
              <a:buFont typeface="+mj-lt"/>
              <a:buAutoNum type="arabicParenR"/>
            </a:pPr>
            <a:endParaRPr lang="en-US" sz="1400" dirty="0"/>
          </a:p>
          <a:p>
            <a:pPr marL="749300" lvl="1" indent="-342900">
              <a:spcBef>
                <a:spcPct val="0"/>
              </a:spcBef>
              <a:buFont typeface="+mj-lt"/>
              <a:buAutoNum type="arabicParenR"/>
            </a:pPr>
            <a:r>
              <a:rPr lang="en-US" sz="1400" dirty="0" smtClean="0"/>
              <a:t>Identify </a:t>
            </a:r>
            <a:r>
              <a:rPr lang="en-US" sz="1400" dirty="0"/>
              <a:t>alternative courses of action.</a:t>
            </a:r>
          </a:p>
          <a:p>
            <a:pPr marL="749300" lvl="1" indent="-342900">
              <a:spcBef>
                <a:spcPct val="0"/>
              </a:spcBef>
              <a:buFont typeface="+mj-lt"/>
              <a:buAutoNum type="arabicParenR"/>
            </a:pPr>
            <a:endParaRPr lang="en-US" sz="1400" dirty="0"/>
          </a:p>
          <a:p>
            <a:pPr marL="749300" lvl="1" indent="-342900">
              <a:spcBef>
                <a:spcPct val="0"/>
              </a:spcBef>
              <a:buFont typeface="+mj-lt"/>
              <a:buAutoNum type="arabicParenR"/>
            </a:pPr>
            <a:r>
              <a:rPr lang="en-US" sz="1400" dirty="0" smtClean="0"/>
              <a:t>Choose </a:t>
            </a:r>
            <a:r>
              <a:rPr lang="en-US" sz="1400" dirty="0"/>
              <a:t>the one you would like your family and friends to see reported on your local news. That is usually the ethical choice.</a:t>
            </a:r>
          </a:p>
        </p:txBody>
      </p:sp>
    </p:spTree>
    <p:extLst>
      <p:ext uri="{BB962C8B-B14F-4D97-AF65-F5344CB8AC3E}">
        <p14:creationId xmlns:p14="http://schemas.microsoft.com/office/powerpoint/2010/main" val="32302138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A51A17"/>
                </a:solidFill>
              </a:rPr>
              <a:pPr/>
              <a:t>55</a:t>
            </a:fld>
            <a:endParaRPr lang="en-US" altLang="en-US" sz="1400" b="1" dirty="0" smtClean="0">
              <a:solidFill>
                <a:srgbClr val="A51A17"/>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Types of Business Entities</a:t>
            </a:r>
            <a:endParaRPr lang="en-US" sz="2800" dirty="0"/>
          </a:p>
        </p:txBody>
      </p:sp>
    </p:spTree>
    <p:extLst>
      <p:ext uri="{BB962C8B-B14F-4D97-AF65-F5344CB8AC3E}">
        <p14:creationId xmlns:p14="http://schemas.microsoft.com/office/powerpoint/2010/main" val="3062357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0524A151-BFEC-4424-B953-7CAC7CEE6E1F}" type="slidenum">
              <a:rPr lang="en-US" altLang="en-US" sz="900" b="1" smtClean="0">
                <a:solidFill>
                  <a:srgbClr val="A51A17"/>
                </a:solidFill>
              </a:rPr>
              <a:pPr/>
              <a:t>56</a:t>
            </a:fld>
            <a:endParaRPr lang="en-US" altLang="en-US" sz="1400" b="1" dirty="0" smtClean="0">
              <a:solidFill>
                <a:srgbClr val="A51A17"/>
              </a:solidFill>
            </a:endParaRPr>
          </a:p>
        </p:txBody>
      </p:sp>
      <p:sp>
        <p:nvSpPr>
          <p:cNvPr id="7171"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Types of Business Entities</a:t>
            </a:r>
            <a:endParaRPr lang="en-US" altLang="en-US" dirty="0" smtClean="0">
              <a:solidFill>
                <a:schemeClr val="bg1"/>
              </a:solidFill>
            </a:endParaRPr>
          </a:p>
        </p:txBody>
      </p:sp>
      <p:sp>
        <p:nvSpPr>
          <p:cNvPr id="7172" name="Rectangle 3"/>
          <p:cNvSpPr>
            <a:spLocks noGrp="1" noChangeArrowheads="1"/>
          </p:cNvSpPr>
          <p:nvPr>
            <p:ph type="body" idx="1"/>
          </p:nvPr>
        </p:nvSpPr>
        <p:spPr>
          <a:xfrm>
            <a:off x="1143000" y="1219200"/>
            <a:ext cx="7467600" cy="5105400"/>
          </a:xfrm>
          <a:noFill/>
        </p:spPr>
        <p:txBody>
          <a:bodyPr lIns="0" tIns="0" rIns="0" bIns="0"/>
          <a:lstStyle/>
          <a:p>
            <a:pPr marL="0" indent="0">
              <a:spcBef>
                <a:spcPct val="0"/>
              </a:spcBef>
              <a:buNone/>
            </a:pPr>
            <a:r>
              <a:rPr lang="en-US" sz="1400" dirty="0" smtClean="0"/>
              <a:t>Sole proprietorship</a:t>
            </a:r>
          </a:p>
          <a:p>
            <a:pPr lvl="1">
              <a:spcBef>
                <a:spcPct val="0"/>
              </a:spcBef>
              <a:buFont typeface="Wingdings" panose="05000000000000000000" pitchFamily="2" charset="2"/>
              <a:buChar char="ü"/>
            </a:pPr>
            <a:r>
              <a:rPr lang="en-US" sz="1400" dirty="0" smtClean="0"/>
              <a:t>owned </a:t>
            </a:r>
            <a:r>
              <a:rPr lang="en-US" sz="1400" dirty="0"/>
              <a:t>by one person; </a:t>
            </a:r>
            <a:r>
              <a:rPr lang="en-US" sz="1400" dirty="0" smtClean="0"/>
              <a:t>usually small </a:t>
            </a:r>
            <a:r>
              <a:rPr lang="en-US" sz="1400" dirty="0"/>
              <a:t>in size and is common in the service, retailing, and farming industries. A sole proprietorship is not legally separate from its owner, and the owner bears unlimited liability. </a:t>
            </a:r>
            <a:endParaRPr lang="en-US" sz="1400" dirty="0" smtClean="0"/>
          </a:p>
          <a:p>
            <a:pPr lvl="1">
              <a:spcBef>
                <a:spcPct val="0"/>
              </a:spcBef>
            </a:pPr>
            <a:endParaRPr lang="en-US" sz="1400" dirty="0"/>
          </a:p>
          <a:p>
            <a:pPr marL="0" indent="0">
              <a:spcBef>
                <a:spcPct val="0"/>
              </a:spcBef>
              <a:buNone/>
            </a:pPr>
            <a:r>
              <a:rPr lang="en-US" sz="1400" dirty="0" smtClean="0"/>
              <a:t>Partnership</a:t>
            </a:r>
          </a:p>
          <a:p>
            <a:pPr lvl="1">
              <a:spcBef>
                <a:spcPct val="0"/>
              </a:spcBef>
              <a:buFont typeface="Wingdings" panose="05000000000000000000" pitchFamily="2" charset="2"/>
              <a:buChar char="ü"/>
            </a:pPr>
            <a:r>
              <a:rPr lang="en-US" sz="1400" dirty="0" smtClean="0"/>
              <a:t>owned </a:t>
            </a:r>
            <a:r>
              <a:rPr lang="en-US" sz="1400" dirty="0"/>
              <a:t>by two or more persons known as partners. Similar to a sole proprietorship, a partnership is not legally separate from its owners, and each general partner has unlimited liability. </a:t>
            </a:r>
            <a:endParaRPr lang="en-US" sz="1400" dirty="0" smtClean="0"/>
          </a:p>
          <a:p>
            <a:pPr lvl="1">
              <a:spcBef>
                <a:spcPct val="0"/>
              </a:spcBef>
            </a:pPr>
            <a:endParaRPr lang="en-US" sz="1400" dirty="0"/>
          </a:p>
          <a:p>
            <a:pPr marL="0" indent="0">
              <a:spcBef>
                <a:spcPct val="0"/>
              </a:spcBef>
              <a:buNone/>
            </a:pPr>
            <a:r>
              <a:rPr lang="en-US" sz="1400" dirty="0" smtClean="0"/>
              <a:t>Corporation</a:t>
            </a:r>
          </a:p>
          <a:p>
            <a:pPr lvl="1">
              <a:spcBef>
                <a:spcPct val="0"/>
              </a:spcBef>
              <a:buFont typeface="Wingdings" panose="05000000000000000000" pitchFamily="2" charset="2"/>
              <a:buChar char="ü"/>
            </a:pPr>
            <a:r>
              <a:rPr lang="en-US" sz="1400" dirty="0" smtClean="0"/>
              <a:t>ownership represented </a:t>
            </a:r>
            <a:r>
              <a:rPr lang="en-US" sz="1400" dirty="0"/>
              <a:t>by shares of stock. </a:t>
            </a:r>
            <a:r>
              <a:rPr lang="en-US" sz="1400" dirty="0" smtClean="0"/>
              <a:t>Owners </a:t>
            </a:r>
            <a:r>
              <a:rPr lang="en-US" sz="1400" dirty="0"/>
              <a:t>are called stockholders or </a:t>
            </a:r>
            <a:r>
              <a:rPr lang="en-US" sz="1400" dirty="0" smtClean="0"/>
              <a:t>shareholders. </a:t>
            </a:r>
            <a:endParaRPr lang="en-US" sz="1400" dirty="0"/>
          </a:p>
          <a:p>
            <a:pPr>
              <a:spcBef>
                <a:spcPct val="0"/>
              </a:spcBef>
            </a:pPr>
            <a:endParaRPr lang="en-US" sz="1400" dirty="0"/>
          </a:p>
          <a:p>
            <a:pPr marL="406400" lvl="1" indent="0">
              <a:spcBef>
                <a:spcPct val="0"/>
              </a:spcBef>
              <a:buNone/>
            </a:pPr>
            <a:r>
              <a:rPr lang="en-US" sz="1400" i="1" dirty="0" smtClean="0"/>
              <a:t>Advantages of Corporations</a:t>
            </a:r>
            <a:r>
              <a:rPr lang="en-US" sz="1400" dirty="0" smtClean="0"/>
              <a:t>:</a:t>
            </a:r>
          </a:p>
          <a:p>
            <a:pPr marL="1206500" lvl="2" indent="-342900">
              <a:spcBef>
                <a:spcPct val="0"/>
              </a:spcBef>
              <a:buAutoNum type="arabicParenBoth"/>
            </a:pPr>
            <a:r>
              <a:rPr lang="en-US" sz="1400" dirty="0" smtClean="0"/>
              <a:t>limited </a:t>
            </a:r>
            <a:r>
              <a:rPr lang="en-US" sz="1400" dirty="0"/>
              <a:t>liability for the </a:t>
            </a:r>
            <a:r>
              <a:rPr lang="en-US" sz="1400" dirty="0" smtClean="0"/>
              <a:t>stockholders</a:t>
            </a:r>
          </a:p>
          <a:p>
            <a:pPr marL="1206500" lvl="2" indent="-342900">
              <a:spcBef>
                <a:spcPct val="0"/>
              </a:spcBef>
              <a:buAutoNum type="arabicParenBoth"/>
            </a:pPr>
            <a:r>
              <a:rPr lang="en-US" sz="1400" dirty="0" smtClean="0"/>
              <a:t>continuity </a:t>
            </a:r>
            <a:r>
              <a:rPr lang="en-US" sz="1400" dirty="0"/>
              <a:t>of </a:t>
            </a:r>
            <a:r>
              <a:rPr lang="en-US" sz="1400" dirty="0" smtClean="0"/>
              <a:t>life</a:t>
            </a:r>
          </a:p>
          <a:p>
            <a:pPr marL="1206500" lvl="2" indent="-342900">
              <a:spcBef>
                <a:spcPct val="0"/>
              </a:spcBef>
              <a:buAutoNum type="arabicParenBoth"/>
            </a:pPr>
            <a:r>
              <a:rPr lang="en-US" sz="1400" dirty="0" smtClean="0"/>
              <a:t>ease </a:t>
            </a:r>
            <a:r>
              <a:rPr lang="en-US" sz="1400" dirty="0"/>
              <a:t>in transferring ownership (</a:t>
            </a:r>
            <a:r>
              <a:rPr lang="en-US" sz="1400" dirty="0" smtClean="0"/>
              <a:t>stock)</a:t>
            </a:r>
          </a:p>
          <a:p>
            <a:pPr marL="1206500" lvl="2" indent="-342900">
              <a:spcBef>
                <a:spcPct val="0"/>
              </a:spcBef>
              <a:spcAft>
                <a:spcPts val="600"/>
              </a:spcAft>
              <a:buAutoNum type="arabicParenBoth"/>
            </a:pPr>
            <a:r>
              <a:rPr lang="en-US" sz="1400" dirty="0" smtClean="0"/>
              <a:t>opportunities </a:t>
            </a:r>
            <a:r>
              <a:rPr lang="en-US" sz="1400" dirty="0"/>
              <a:t>to raise large amounts of money by selling shares to a large number of </a:t>
            </a:r>
            <a:r>
              <a:rPr lang="en-US" sz="1400" dirty="0" smtClean="0"/>
              <a:t>people</a:t>
            </a:r>
          </a:p>
          <a:p>
            <a:pPr marL="406400" lvl="1" indent="0">
              <a:spcBef>
                <a:spcPct val="0"/>
              </a:spcBef>
              <a:buNone/>
            </a:pPr>
            <a:r>
              <a:rPr lang="en-US" sz="1400" i="1" dirty="0" smtClean="0"/>
              <a:t>Disadvantages of corporations</a:t>
            </a:r>
            <a:endParaRPr lang="en-US" sz="1400" i="1" dirty="0"/>
          </a:p>
          <a:p>
            <a:pPr marL="1206500" lvl="2" indent="-342900">
              <a:spcBef>
                <a:spcPct val="0"/>
              </a:spcBef>
              <a:buAutoNum type="arabicParenBoth"/>
            </a:pPr>
            <a:r>
              <a:rPr lang="en-US" sz="1400" dirty="0" smtClean="0"/>
              <a:t>income </a:t>
            </a:r>
            <a:r>
              <a:rPr lang="en-US" sz="1400" dirty="0"/>
              <a:t>may be subject to double taxation (income is taxed when it is earned and again when it is distributed to stockholders as dividends). </a:t>
            </a:r>
          </a:p>
        </p:txBody>
      </p:sp>
    </p:spTree>
    <p:extLst>
      <p:ext uri="{BB962C8B-B14F-4D97-AF65-F5344CB8AC3E}">
        <p14:creationId xmlns:p14="http://schemas.microsoft.com/office/powerpoint/2010/main" val="11969638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A51A17"/>
                </a:solidFill>
              </a:rPr>
              <a:pPr/>
              <a:t>57</a:t>
            </a:fld>
            <a:endParaRPr lang="en-US" altLang="en-US" sz="1400" b="1" dirty="0" smtClean="0">
              <a:solidFill>
                <a:srgbClr val="A51A17"/>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solidFill>
                  <a:srgbClr val="C00000"/>
                </a:solidFill>
              </a:rPr>
              <a:t>End of Chapter 01</a:t>
            </a:r>
            <a:endParaRPr lang="en-US" sz="2800" dirty="0">
              <a:solidFill>
                <a:srgbClr val="C00000"/>
              </a:solidFill>
            </a:endParaRPr>
          </a:p>
        </p:txBody>
      </p:sp>
    </p:spTree>
    <p:extLst>
      <p:ext uri="{BB962C8B-B14F-4D97-AF65-F5344CB8AC3E}">
        <p14:creationId xmlns:p14="http://schemas.microsoft.com/office/powerpoint/2010/main" val="42837375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6</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Four Basic Financial Statements</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086600" cy="4648200"/>
          </a:xfrm>
          <a:noFill/>
        </p:spPr>
        <p:txBody>
          <a:bodyPr lIns="0" tIns="0" rIns="0" bIns="0"/>
          <a:lstStyle/>
          <a:p>
            <a:pPr indent="-342900" fontAlgn="auto">
              <a:spcBef>
                <a:spcPts val="0"/>
              </a:spcBef>
              <a:spcAft>
                <a:spcPts val="0"/>
              </a:spcAft>
              <a:buClr>
                <a:schemeClr val="accent6"/>
              </a:buClr>
              <a:buFont typeface="+mj-lt"/>
              <a:buNone/>
              <a:defRPr/>
            </a:pPr>
            <a:r>
              <a:rPr lang="en-US" sz="1400" dirty="0"/>
              <a:t>Companies usually publish four </a:t>
            </a:r>
            <a:r>
              <a:rPr lang="en-US" sz="1400" dirty="0" smtClean="0"/>
              <a:t>(4) basic </a:t>
            </a:r>
            <a:r>
              <a:rPr lang="en-US" sz="1400" dirty="0"/>
              <a:t>financial statements, as follows:</a:t>
            </a:r>
          </a:p>
          <a:p>
            <a:pPr marL="0" indent="0" eaLnBrk="1" hangingPunct="1">
              <a:spcBef>
                <a:spcPts val="0"/>
              </a:spcBef>
              <a:buNone/>
            </a:pPr>
            <a:endParaRPr lang="en-US" altLang="en-US" sz="1400" dirty="0" smtClean="0"/>
          </a:p>
          <a:p>
            <a:pPr marL="342900" indent="-342900" eaLnBrk="1" hangingPunct="1">
              <a:spcBef>
                <a:spcPts val="0"/>
              </a:spcBef>
              <a:buFont typeface="+mj-lt"/>
              <a:buAutoNum type="arabicParenR"/>
            </a:pPr>
            <a:r>
              <a:rPr lang="en-US" altLang="en-US" sz="1400" dirty="0" smtClean="0"/>
              <a:t>Balance Sheet</a:t>
            </a:r>
          </a:p>
          <a:p>
            <a:pPr marL="749300" lvl="1" indent="-342900" eaLnBrk="1" hangingPunct="1">
              <a:spcBef>
                <a:spcPts val="0"/>
              </a:spcBef>
              <a:buFont typeface="Wingdings" panose="05000000000000000000" pitchFamily="2" charset="2"/>
              <a:buChar char="v"/>
            </a:pPr>
            <a:r>
              <a:rPr lang="en-US" sz="1400" dirty="0" smtClean="0"/>
              <a:t>reports </a:t>
            </a:r>
            <a:r>
              <a:rPr lang="en-US" sz="1400" dirty="0"/>
              <a:t>the amount of assets, liabilities, and stockholders’ equity of an accounting entity at a point in time</a:t>
            </a:r>
            <a:endParaRPr lang="en-US" altLang="en-US" sz="1400" dirty="0" smtClean="0"/>
          </a:p>
          <a:p>
            <a:pPr marL="342900" indent="-342900" eaLnBrk="1" hangingPunct="1">
              <a:spcBef>
                <a:spcPts val="0"/>
              </a:spcBef>
              <a:buFont typeface="+mj-lt"/>
              <a:buAutoNum type="arabicParenR"/>
            </a:pPr>
            <a:endParaRPr lang="en-US" altLang="en-US" sz="1400" dirty="0"/>
          </a:p>
          <a:p>
            <a:pPr marL="342900" indent="-342900" eaLnBrk="1" hangingPunct="1">
              <a:spcBef>
                <a:spcPts val="0"/>
              </a:spcBef>
              <a:buFont typeface="+mj-lt"/>
              <a:buAutoNum type="arabicParenR"/>
            </a:pPr>
            <a:r>
              <a:rPr lang="en-US" altLang="en-US" sz="1400" dirty="0" smtClean="0"/>
              <a:t>Income Statement</a:t>
            </a:r>
          </a:p>
          <a:p>
            <a:pPr marL="749300" lvl="1" indent="-342900" eaLnBrk="1" hangingPunct="1">
              <a:spcBef>
                <a:spcPts val="0"/>
              </a:spcBef>
              <a:buFont typeface="Wingdings" panose="05000000000000000000" pitchFamily="2" charset="2"/>
              <a:buChar char="v"/>
            </a:pPr>
            <a:r>
              <a:rPr lang="en-US" sz="1400" dirty="0"/>
              <a:t>reports the revenues less the expenses of the accounting period</a:t>
            </a:r>
            <a:endParaRPr lang="en-US" altLang="en-US" sz="1400" dirty="0" smtClean="0"/>
          </a:p>
          <a:p>
            <a:pPr marL="342900" indent="-342900" eaLnBrk="1" hangingPunct="1">
              <a:spcBef>
                <a:spcPts val="0"/>
              </a:spcBef>
              <a:buFont typeface="+mj-lt"/>
              <a:buAutoNum type="arabicParenR"/>
            </a:pPr>
            <a:endParaRPr lang="en-US" altLang="en-US" sz="1400" dirty="0"/>
          </a:p>
          <a:p>
            <a:pPr marL="342900" indent="-342900" eaLnBrk="1" hangingPunct="1">
              <a:spcBef>
                <a:spcPts val="0"/>
              </a:spcBef>
              <a:buFont typeface="+mj-lt"/>
              <a:buAutoNum type="arabicParenR"/>
            </a:pPr>
            <a:r>
              <a:rPr lang="en-US" altLang="en-US" sz="1400" dirty="0" smtClean="0"/>
              <a:t>Statement of Stockholders’ Equity</a:t>
            </a:r>
          </a:p>
          <a:p>
            <a:pPr marL="749300" lvl="1" indent="-342900" eaLnBrk="1" hangingPunct="1">
              <a:spcBef>
                <a:spcPts val="0"/>
              </a:spcBef>
              <a:buFont typeface="Wingdings" panose="05000000000000000000" pitchFamily="2" charset="2"/>
              <a:buChar char="v"/>
            </a:pPr>
            <a:r>
              <a:rPr lang="en-US" sz="1400" dirty="0"/>
              <a:t>reports the changes in each of the company’s stockholders’ equity accounts, including the change in the retained earnings balance caused by net income and dividends during the reporting period</a:t>
            </a:r>
            <a:endParaRPr lang="en-US" altLang="en-US" sz="1400" dirty="0" smtClean="0"/>
          </a:p>
          <a:p>
            <a:pPr marL="342900" indent="-342900" eaLnBrk="1" hangingPunct="1">
              <a:spcBef>
                <a:spcPts val="0"/>
              </a:spcBef>
              <a:buFont typeface="+mj-lt"/>
              <a:buAutoNum type="arabicParenR"/>
            </a:pPr>
            <a:endParaRPr lang="en-US" altLang="en-US" sz="1400" dirty="0" smtClean="0"/>
          </a:p>
          <a:p>
            <a:pPr marL="342900" indent="-342900" eaLnBrk="1" hangingPunct="1">
              <a:spcBef>
                <a:spcPts val="0"/>
              </a:spcBef>
              <a:buFont typeface="+mj-lt"/>
              <a:buAutoNum type="arabicParenR"/>
            </a:pPr>
            <a:r>
              <a:rPr lang="en-US" altLang="en-US" sz="1400" dirty="0" smtClean="0"/>
              <a:t>Statement of Cash Flows</a:t>
            </a:r>
          </a:p>
          <a:p>
            <a:pPr marL="749300" lvl="1" indent="-342900" eaLnBrk="1" hangingPunct="1">
              <a:spcBef>
                <a:spcPts val="0"/>
              </a:spcBef>
              <a:buFont typeface="Wingdings" panose="05000000000000000000" pitchFamily="2" charset="2"/>
              <a:buChar char="v"/>
            </a:pPr>
            <a:r>
              <a:rPr lang="en-US" sz="1400" dirty="0"/>
              <a:t>reports inflows and outflows of cash during the accounting period in the categories of operating, investing, and financing</a:t>
            </a:r>
            <a:endParaRPr lang="en-US" altLang="en-US" sz="1400" dirty="0" smtClean="0"/>
          </a:p>
          <a:p>
            <a:pPr marL="0" indent="0" eaLnBrk="1" hangingPunct="1">
              <a:spcBef>
                <a:spcPts val="0"/>
              </a:spcBef>
              <a:buNone/>
            </a:pPr>
            <a:endParaRPr lang="en-US" altLang="en-US" sz="1400" dirty="0" smtClean="0"/>
          </a:p>
          <a:p>
            <a:pPr eaLnBrk="1" hangingPunct="1">
              <a:spcBef>
                <a:spcPts val="0"/>
              </a:spcBef>
              <a:buFont typeface="Wingdings" panose="05000000000000000000" pitchFamily="2" charset="2"/>
              <a:buChar char="Ø"/>
            </a:pPr>
            <a:r>
              <a:rPr lang="en-US" altLang="en-US" sz="1400" b="1" dirty="0" smtClean="0">
                <a:solidFill>
                  <a:srgbClr val="FF2121"/>
                </a:solidFill>
              </a:rPr>
              <a:t>Notes are an integral part of these financial statements</a:t>
            </a:r>
          </a:p>
          <a:p>
            <a:pPr marL="0" indent="0" eaLnBrk="1" hangingPunct="1">
              <a:spcBef>
                <a:spcPts val="0"/>
              </a:spcBef>
              <a:buNone/>
            </a:pPr>
            <a:endParaRPr lang="en-US" altLang="en-US" sz="1600" b="1" dirty="0" smtClean="0">
              <a:solidFill>
                <a:srgbClr val="FF2121"/>
              </a:solidFill>
            </a:endParaRPr>
          </a:p>
          <a:p>
            <a:pPr marL="342900" indent="-342900" eaLnBrk="1" hangingPunct="1">
              <a:spcBef>
                <a:spcPts val="0"/>
              </a:spcBef>
              <a:buFont typeface="+mj-lt"/>
              <a:buAutoNum type="arabicParenR"/>
            </a:pPr>
            <a:endParaRPr lang="en-US" altLang="en-US" sz="1600" dirty="0" smtClean="0"/>
          </a:p>
        </p:txBody>
      </p:sp>
    </p:spTree>
    <p:extLst>
      <p:ext uri="{BB962C8B-B14F-4D97-AF65-F5344CB8AC3E}">
        <p14:creationId xmlns:p14="http://schemas.microsoft.com/office/powerpoint/2010/main" val="37156184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7</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Four Basic Financial Statements</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086600" cy="4648200"/>
          </a:xfrm>
          <a:noFill/>
        </p:spPr>
        <p:txBody>
          <a:bodyPr lIns="0" tIns="0" rIns="0" bIns="0"/>
          <a:lstStyle/>
          <a:p>
            <a:pPr marL="0" indent="0">
              <a:buNone/>
            </a:pPr>
            <a:r>
              <a:rPr lang="en-US" sz="1400" kern="1200" dirty="0"/>
              <a:t>For all financial statement items, an item should only be recognized in the financial statements if it is probable that any future economic benefit associated with the item will flow to or from the entity and if the item has a cost or value that can be measured with reliability.</a:t>
            </a:r>
            <a:r>
              <a:rPr lang="en-US" sz="1400" dirty="0"/>
              <a:t> </a:t>
            </a:r>
          </a:p>
          <a:p>
            <a:pPr marL="0" indent="0" eaLnBrk="1" hangingPunct="1">
              <a:spcBef>
                <a:spcPts val="0"/>
              </a:spcBef>
              <a:buNone/>
            </a:pPr>
            <a:endParaRPr lang="en-US" altLang="en-US" sz="1600" dirty="0" smtClean="0"/>
          </a:p>
        </p:txBody>
      </p:sp>
    </p:spTree>
    <p:extLst>
      <p:ext uri="{BB962C8B-B14F-4D97-AF65-F5344CB8AC3E}">
        <p14:creationId xmlns:p14="http://schemas.microsoft.com/office/powerpoint/2010/main" val="6600555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A51A17"/>
                </a:solidFill>
              </a:rPr>
              <a:pPr/>
              <a:t>8</a:t>
            </a:fld>
            <a:endParaRPr lang="en-US" altLang="en-US" sz="1400" b="1" dirty="0" smtClean="0">
              <a:solidFill>
                <a:srgbClr val="A51A17"/>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Balance Sheet</a:t>
            </a:r>
            <a:r>
              <a:rPr lang="en-US" sz="1600" baseline="90000" dirty="0" smtClean="0"/>
              <a:t>1</a:t>
            </a:r>
          </a:p>
          <a:p>
            <a:pPr marL="0" indent="0" algn="ctr">
              <a:buNone/>
            </a:pPr>
            <a:endParaRPr lang="en-US" sz="2800" baseline="30000" dirty="0" smtClean="0"/>
          </a:p>
          <a:p>
            <a:pPr marL="0" indent="0" algn="ctr">
              <a:buNone/>
            </a:pPr>
            <a:endParaRPr lang="en-US" sz="2800" dirty="0" smtClean="0"/>
          </a:p>
          <a:p>
            <a:pPr marL="0" indent="0" algn="ctr">
              <a:buNone/>
            </a:pPr>
            <a:endParaRPr lang="en-US" sz="2800" dirty="0"/>
          </a:p>
          <a:p>
            <a:pPr marL="0" indent="0" algn="ctr">
              <a:buNone/>
            </a:pPr>
            <a:endParaRPr lang="en-US" sz="2800" dirty="0"/>
          </a:p>
        </p:txBody>
      </p:sp>
      <p:sp>
        <p:nvSpPr>
          <p:cNvPr id="3" name="TextBox 2"/>
          <p:cNvSpPr txBox="1"/>
          <p:nvPr/>
        </p:nvSpPr>
        <p:spPr>
          <a:xfrm>
            <a:off x="914400" y="6234855"/>
            <a:ext cx="5029200" cy="461665"/>
          </a:xfrm>
          <a:prstGeom prst="rect">
            <a:avLst/>
          </a:prstGeom>
          <a:noFill/>
        </p:spPr>
        <p:txBody>
          <a:bodyPr wrap="square" rtlCol="0">
            <a:spAutoFit/>
          </a:bodyPr>
          <a:lstStyle/>
          <a:p>
            <a:r>
              <a:rPr lang="en-US" sz="1200" baseline="30000" dirty="0" smtClean="0"/>
              <a:t>1</a:t>
            </a:r>
            <a:r>
              <a:rPr lang="en-US" sz="1200" dirty="0" smtClean="0"/>
              <a:t> The Balance Sheet may also be referred to as the </a:t>
            </a:r>
            <a:br>
              <a:rPr lang="en-US" sz="1200" dirty="0" smtClean="0"/>
            </a:br>
            <a:r>
              <a:rPr lang="en-US" sz="1200" dirty="0" smtClean="0"/>
              <a:t>Statement of Financial Position or Statement of Financial Condition</a:t>
            </a:r>
            <a:endParaRPr lang="en-US" sz="1200" dirty="0"/>
          </a:p>
        </p:txBody>
      </p:sp>
      <p:sp>
        <p:nvSpPr>
          <p:cNvPr id="7" name="TextBox 6"/>
          <p:cNvSpPr txBox="1"/>
          <p:nvPr/>
        </p:nvSpPr>
        <p:spPr>
          <a:xfrm>
            <a:off x="1981200" y="5410200"/>
            <a:ext cx="5855898" cy="461665"/>
          </a:xfrm>
          <a:prstGeom prst="rect">
            <a:avLst/>
          </a:prstGeom>
          <a:noFill/>
        </p:spPr>
        <p:txBody>
          <a:bodyPr wrap="none" rtlCol="0">
            <a:spAutoFit/>
          </a:bodyPr>
          <a:lstStyle/>
          <a:p>
            <a:r>
              <a:rPr lang="en-US" dirty="0" smtClean="0">
                <a:solidFill>
                  <a:srgbClr val="002060"/>
                </a:solidFill>
              </a:rPr>
              <a:t>Assets = Liabilities </a:t>
            </a:r>
            <a:r>
              <a:rPr lang="en-US" dirty="0">
                <a:solidFill>
                  <a:srgbClr val="002060"/>
                </a:solidFill>
              </a:rPr>
              <a:t>+</a:t>
            </a:r>
            <a:r>
              <a:rPr lang="en-US" dirty="0" smtClean="0">
                <a:solidFill>
                  <a:srgbClr val="002060"/>
                </a:solidFill>
              </a:rPr>
              <a:t> Stockholders’ Equity</a:t>
            </a:r>
            <a:endParaRPr lang="en-US" dirty="0">
              <a:solidFill>
                <a:srgbClr val="002060"/>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930581908"/>
              </p:ext>
            </p:extLst>
          </p:nvPr>
        </p:nvGraphicFramePr>
        <p:xfrm>
          <a:off x="3512127" y="3048000"/>
          <a:ext cx="2438400" cy="2133600"/>
        </p:xfrm>
        <a:graphic>
          <a:graphicData uri="http://schemas.openxmlformats.org/drawingml/2006/table">
            <a:tbl>
              <a:tblPr firstRow="1" bandRow="1">
                <a:tableStyleId>{2D5ABB26-0587-4C30-8999-92F81FD0307C}</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1008993">
                <a:tc rowSpan="2">
                  <a:txBody>
                    <a:bodyPr/>
                    <a:lstStyle/>
                    <a:p>
                      <a:pPr algn="ctr"/>
                      <a:r>
                        <a:rPr lang="en-US" sz="1600" b="1" dirty="0" smtClean="0">
                          <a:solidFill>
                            <a:schemeClr val="bg1"/>
                          </a:solidFill>
                        </a:rPr>
                        <a:t>Assets</a:t>
                      </a:r>
                      <a:endParaRPr lang="en-US" sz="1600" b="1" dirty="0">
                        <a:solidFill>
                          <a:schemeClr val="bg1"/>
                        </a:solidFill>
                      </a:endParaRPr>
                    </a:p>
                  </a:txBody>
                  <a:tcPr anchor="ctr">
                    <a:solidFill>
                      <a:srgbClr val="008000"/>
                    </a:solidFill>
                  </a:tcPr>
                </a:tc>
                <a:tc>
                  <a:txBody>
                    <a:bodyPr/>
                    <a:lstStyle/>
                    <a:p>
                      <a:pPr algn="ctr"/>
                      <a:endParaRPr lang="en-US" sz="1600" b="1" dirty="0" smtClean="0">
                        <a:solidFill>
                          <a:schemeClr val="bg1"/>
                        </a:solidFill>
                      </a:endParaRPr>
                    </a:p>
                    <a:p>
                      <a:pPr algn="ctr"/>
                      <a:endParaRPr lang="en-US" sz="1600" b="1" dirty="0" smtClean="0">
                        <a:solidFill>
                          <a:schemeClr val="bg1"/>
                        </a:solidFill>
                      </a:endParaRPr>
                    </a:p>
                    <a:p>
                      <a:pPr algn="ctr"/>
                      <a:r>
                        <a:rPr lang="en-US" sz="1600" b="1" dirty="0" smtClean="0">
                          <a:solidFill>
                            <a:schemeClr val="bg1"/>
                          </a:solidFill>
                        </a:rPr>
                        <a:t>Liabilities</a:t>
                      </a:r>
                    </a:p>
                    <a:p>
                      <a:pPr algn="ctr"/>
                      <a:endParaRPr lang="en-US" sz="1600" b="1" dirty="0" smtClean="0">
                        <a:solidFill>
                          <a:schemeClr val="bg1"/>
                        </a:solidFill>
                      </a:endParaRPr>
                    </a:p>
                    <a:p>
                      <a:pPr algn="ctr"/>
                      <a:endParaRPr lang="en-US" sz="1600" b="1" dirty="0">
                        <a:solidFill>
                          <a:schemeClr val="bg1"/>
                        </a:solidFill>
                      </a:endParaRPr>
                    </a:p>
                  </a:txBody>
                  <a:tcPr anchor="ctr">
                    <a:solidFill>
                      <a:srgbClr val="E33935"/>
                    </a:solidFill>
                  </a:tcPr>
                </a:tc>
                <a:extLst>
                  <a:ext uri="{0D108BD9-81ED-4DB2-BD59-A6C34878D82A}">
                    <a16:rowId xmlns:a16="http://schemas.microsoft.com/office/drawing/2014/main" val="10000"/>
                  </a:ext>
                </a:extLst>
              </a:tr>
              <a:tr h="819806">
                <a:tc vMerge="1">
                  <a:txBody>
                    <a:bodyPr/>
                    <a:lstStyle/>
                    <a:p>
                      <a:endParaRPr lang="en-US" dirty="0"/>
                    </a:p>
                  </a:txBody>
                  <a:tcPr/>
                </a:tc>
                <a:tc>
                  <a:txBody>
                    <a:bodyPr/>
                    <a:lstStyle/>
                    <a:p>
                      <a:pPr algn="ctr"/>
                      <a:endParaRPr lang="en-US" sz="1600" b="1" dirty="0" smtClean="0">
                        <a:solidFill>
                          <a:schemeClr val="bg1"/>
                        </a:solidFill>
                      </a:endParaRPr>
                    </a:p>
                    <a:p>
                      <a:pPr algn="ctr"/>
                      <a:r>
                        <a:rPr lang="en-US" sz="1600" b="1" dirty="0" smtClean="0">
                          <a:solidFill>
                            <a:schemeClr val="bg1"/>
                          </a:solidFill>
                        </a:rPr>
                        <a:t>Equity</a:t>
                      </a:r>
                    </a:p>
                    <a:p>
                      <a:pPr algn="ctr"/>
                      <a:endParaRPr lang="en-US" sz="1600" b="1" dirty="0">
                        <a:solidFill>
                          <a:schemeClr val="bg1"/>
                        </a:solidFill>
                      </a:endParaRPr>
                    </a:p>
                  </a:txBody>
                  <a:tcPr anchor="ctr">
                    <a:solidFill>
                      <a:srgbClr val="FFC000"/>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881959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9</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Balance Sheet</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199"/>
            <a:ext cx="7315200" cy="5414665"/>
          </a:xfrm>
          <a:noFill/>
        </p:spPr>
        <p:txBody>
          <a:bodyPr lIns="0" tIns="0" rIns="0" bIns="0"/>
          <a:lstStyle/>
          <a:p>
            <a:pPr marL="0" indent="0">
              <a:spcBef>
                <a:spcPct val="0"/>
              </a:spcBef>
              <a:buNone/>
            </a:pPr>
            <a:r>
              <a:rPr lang="en-US" sz="1400" dirty="0"/>
              <a:t>The purpose of the balance sheet is to report the financial position (assets, liabilities, and stockholders’ equity) of an entity at a particular point in time. </a:t>
            </a:r>
            <a:endParaRPr lang="en-US" sz="1400" dirty="0" smtClean="0"/>
          </a:p>
          <a:p>
            <a:pPr marL="0" indent="0">
              <a:spcBef>
                <a:spcPct val="0"/>
              </a:spcBef>
              <a:buNone/>
            </a:pPr>
            <a:endParaRPr lang="en-US" sz="1400" dirty="0"/>
          </a:p>
          <a:p>
            <a:pPr>
              <a:spcBef>
                <a:spcPct val="0"/>
              </a:spcBef>
            </a:pPr>
            <a:r>
              <a:rPr lang="en-US" sz="1400" b="1" dirty="0"/>
              <a:t>Assets</a:t>
            </a:r>
            <a:r>
              <a:rPr lang="en-US" sz="1400" dirty="0"/>
              <a:t> </a:t>
            </a:r>
            <a:endParaRPr lang="en-US" sz="1400" dirty="0" smtClean="0"/>
          </a:p>
          <a:p>
            <a:pPr lvl="1">
              <a:spcBef>
                <a:spcPct val="0"/>
              </a:spcBef>
              <a:buFont typeface="Wingdings" panose="05000000000000000000" pitchFamily="2" charset="2"/>
              <a:buChar char="ü"/>
            </a:pPr>
            <a:r>
              <a:rPr lang="en-US" sz="1400" b="1" dirty="0" smtClean="0">
                <a:solidFill>
                  <a:srgbClr val="008000"/>
                </a:solidFill>
              </a:rPr>
              <a:t>Economic </a:t>
            </a:r>
            <a:r>
              <a:rPr lang="en-US" sz="1400" b="1" dirty="0">
                <a:solidFill>
                  <a:srgbClr val="008000"/>
                </a:solidFill>
              </a:rPr>
              <a:t>resources owned </a:t>
            </a:r>
            <a:r>
              <a:rPr lang="en-US" sz="1400" b="1" dirty="0" smtClean="0">
                <a:solidFill>
                  <a:srgbClr val="008000"/>
                </a:solidFill>
              </a:rPr>
              <a:t>or controlled by </a:t>
            </a:r>
            <a:r>
              <a:rPr lang="en-US" sz="1400" b="1" dirty="0">
                <a:solidFill>
                  <a:srgbClr val="008000"/>
                </a:solidFill>
              </a:rPr>
              <a:t>the company</a:t>
            </a:r>
            <a:r>
              <a:rPr lang="en-US" sz="1400" dirty="0"/>
              <a:t>. All assets are expected to provide future benefits to the company. </a:t>
            </a:r>
            <a:r>
              <a:rPr lang="en-US" sz="1400" dirty="0" smtClean="0"/>
              <a:t>The </a:t>
            </a:r>
            <a:r>
              <a:rPr lang="en-US" sz="1400" dirty="0"/>
              <a:t>exact list of assets depends on the individual </a:t>
            </a:r>
            <a:r>
              <a:rPr lang="en-US" sz="1400" dirty="0" smtClean="0"/>
              <a:t>company; however, some common assets are: cash, short-term investments, accounts receivable, inventory, supplies, prepaid expenses, long-term investments, equipment, buildings, land, intangibles, etc. </a:t>
            </a:r>
            <a:endParaRPr lang="en-US" sz="1400" dirty="0"/>
          </a:p>
          <a:p>
            <a:pPr>
              <a:spcBef>
                <a:spcPct val="0"/>
              </a:spcBef>
            </a:pPr>
            <a:endParaRPr lang="en-US" sz="1400" dirty="0"/>
          </a:p>
          <a:p>
            <a:pPr>
              <a:spcBef>
                <a:spcPct val="0"/>
              </a:spcBef>
            </a:pPr>
            <a:r>
              <a:rPr lang="en-US" sz="1400" b="1" dirty="0" smtClean="0"/>
              <a:t>Liabilities</a:t>
            </a:r>
          </a:p>
          <a:p>
            <a:pPr lvl="1">
              <a:spcBef>
                <a:spcPct val="0"/>
              </a:spcBef>
              <a:buFont typeface="Wingdings" panose="05000000000000000000" pitchFamily="2" charset="2"/>
              <a:buChar char="ü"/>
            </a:pPr>
            <a:r>
              <a:rPr lang="en-US" sz="1400" b="1" dirty="0" smtClean="0">
                <a:solidFill>
                  <a:srgbClr val="FF0000"/>
                </a:solidFill>
              </a:rPr>
              <a:t>The </a:t>
            </a:r>
            <a:r>
              <a:rPr lang="en-US" sz="1400" b="1" dirty="0">
                <a:solidFill>
                  <a:srgbClr val="FF0000"/>
                </a:solidFill>
              </a:rPr>
              <a:t>company’s debts or </a:t>
            </a:r>
            <a:r>
              <a:rPr lang="en-US" sz="1400" b="1" dirty="0" smtClean="0">
                <a:solidFill>
                  <a:srgbClr val="FF0000"/>
                </a:solidFill>
              </a:rPr>
              <a:t>obligations </a:t>
            </a:r>
            <a:r>
              <a:rPr lang="en-US" sz="1400" b="1" dirty="0">
                <a:solidFill>
                  <a:srgbClr val="FF0000"/>
                </a:solidFill>
                <a:cs typeface="Arial" charset="0"/>
              </a:rPr>
              <a:t>(claims to a company’s resources) </a:t>
            </a:r>
            <a:r>
              <a:rPr lang="en-US" sz="1400" b="1" dirty="0" smtClean="0">
                <a:solidFill>
                  <a:srgbClr val="FF0000"/>
                </a:solidFill>
                <a:cs typeface="Arial" charset="0"/>
              </a:rPr>
              <a:t>arising from past events</a:t>
            </a:r>
            <a:r>
              <a:rPr lang="en-US" sz="1400" dirty="0" smtClean="0">
                <a:cs typeface="Arial" charset="0"/>
              </a:rPr>
              <a:t>, the settlement of which is expected to result in an outflow of economic benefits from the company. </a:t>
            </a:r>
            <a:r>
              <a:rPr lang="en-US" sz="1400" dirty="0" smtClean="0"/>
              <a:t>Liabilities include sources of financing provided by creditors. Examples include: Accounts payable, accrued expenses, notes payable, taxes payable, long-term debt, unearned revenue, bonds payable, etc.</a:t>
            </a:r>
            <a:endParaRPr lang="en-US" sz="1400" dirty="0"/>
          </a:p>
          <a:p>
            <a:pPr>
              <a:spcBef>
                <a:spcPct val="0"/>
              </a:spcBef>
            </a:pPr>
            <a:endParaRPr lang="en-US" sz="1400" dirty="0"/>
          </a:p>
          <a:p>
            <a:pPr>
              <a:spcBef>
                <a:spcPct val="0"/>
              </a:spcBef>
            </a:pPr>
            <a:r>
              <a:rPr lang="en-US" sz="1400" b="1" dirty="0"/>
              <a:t>Stockholders’ equity </a:t>
            </a:r>
            <a:endParaRPr lang="en-US" sz="1400" b="1" dirty="0" smtClean="0"/>
          </a:p>
          <a:p>
            <a:pPr lvl="1">
              <a:spcBef>
                <a:spcPct val="0"/>
              </a:spcBef>
              <a:buFont typeface="Wingdings" panose="05000000000000000000" pitchFamily="2" charset="2"/>
              <a:buChar char="ü"/>
            </a:pPr>
            <a:r>
              <a:rPr lang="en-US" sz="1400" b="1" dirty="0" smtClean="0">
                <a:solidFill>
                  <a:schemeClr val="accent2"/>
                </a:solidFill>
              </a:rPr>
              <a:t>Common </a:t>
            </a:r>
            <a:r>
              <a:rPr lang="en-US" sz="1400" b="1" dirty="0">
                <a:solidFill>
                  <a:schemeClr val="accent2"/>
                </a:solidFill>
              </a:rPr>
              <a:t>stock </a:t>
            </a:r>
            <a:r>
              <a:rPr lang="en-US" sz="1400" dirty="0" smtClean="0"/>
              <a:t>- indicates </a:t>
            </a:r>
            <a:r>
              <a:rPr lang="en-US" sz="1400" dirty="0"/>
              <a:t>the amount of financing provided by owners </a:t>
            </a:r>
            <a:r>
              <a:rPr lang="en-US" sz="1400" dirty="0" smtClean="0"/>
              <a:t>(stockholders) of </a:t>
            </a:r>
            <a:r>
              <a:rPr lang="en-US" sz="1400" dirty="0"/>
              <a:t>the business. </a:t>
            </a:r>
            <a:endParaRPr lang="en-US" sz="1400" dirty="0" smtClean="0"/>
          </a:p>
          <a:p>
            <a:pPr lvl="1">
              <a:spcBef>
                <a:spcPct val="0"/>
              </a:spcBef>
              <a:buFont typeface="Wingdings" panose="05000000000000000000" pitchFamily="2" charset="2"/>
              <a:buChar char="ü"/>
            </a:pPr>
            <a:r>
              <a:rPr lang="en-US" sz="1400" b="1" dirty="0" smtClean="0">
                <a:solidFill>
                  <a:schemeClr val="accent2"/>
                </a:solidFill>
              </a:rPr>
              <a:t>Retained Earnings</a:t>
            </a:r>
            <a:r>
              <a:rPr lang="en-US" sz="1400" b="1" dirty="0" smtClean="0"/>
              <a:t> </a:t>
            </a:r>
            <a:r>
              <a:rPr lang="en-US" sz="1400" dirty="0" smtClean="0"/>
              <a:t>- the </a:t>
            </a:r>
            <a:r>
              <a:rPr lang="en-US" sz="1400" dirty="0"/>
              <a:t>amount of earnings that have been reinvested in the business rather than being distributed as dividends to shareholders. </a:t>
            </a:r>
          </a:p>
        </p:txBody>
      </p:sp>
    </p:spTree>
    <p:extLst>
      <p:ext uri="{BB962C8B-B14F-4D97-AF65-F5344CB8AC3E}">
        <p14:creationId xmlns:p14="http://schemas.microsoft.com/office/powerpoint/2010/main" val="2000850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GT_ppt_rnd2_light_gray">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GT_ppt_rnd2_light_gray">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GT_ppt_rnd2_light_gra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T_ppt_rnd2_light_gra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T_ppt_rnd2_light_gra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T_ppt_rnd2_light_gra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T_ppt_rnd2_light_gra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T_ppt_rnd2_light_gra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T_ppt_rnd2_light_gray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T_ppt_rnd2_light_gra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T_ppt_rnd2_light_gra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T_ppt_rnd2_light_gra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T_ppt_rnd2_light_gra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T_ppt_rnd2_light_gra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10229</TotalTime>
  <Words>3217</Words>
  <Application>Microsoft Office PowerPoint</Application>
  <PresentationFormat>On-screen Show (4:3)</PresentationFormat>
  <Paragraphs>488</Paragraphs>
  <Slides>57</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ＭＳ Ｐゴシック</vt:lpstr>
      <vt:lpstr>Arial</vt:lpstr>
      <vt:lpstr>Wingdings</vt:lpstr>
      <vt:lpstr>ヒラギノ角ゴ Pro W3</vt:lpstr>
      <vt:lpstr>GT_ppt_rnd2_light_gray</vt:lpstr>
      <vt:lpstr>PowerPoint Presentation</vt:lpstr>
      <vt:lpstr>Chapter 01 Learning Objectives</vt:lpstr>
      <vt:lpstr>Understanding the Business</vt:lpstr>
      <vt:lpstr>The Accounting System</vt:lpstr>
      <vt:lpstr>PowerPoint Presentation</vt:lpstr>
      <vt:lpstr>Four Basic Financial Statements</vt:lpstr>
      <vt:lpstr>Four Basic Financial Statements</vt:lpstr>
      <vt:lpstr>PowerPoint Presentation</vt:lpstr>
      <vt:lpstr>Balance Sheet</vt:lpstr>
      <vt:lpstr>Balance Sheet</vt:lpstr>
      <vt:lpstr>Limitation: Balance Sheet ≠ Value</vt:lpstr>
      <vt:lpstr>Balance Sheet</vt:lpstr>
      <vt:lpstr>Balance Sheet</vt:lpstr>
      <vt:lpstr>Balance Sheet</vt:lpstr>
      <vt:lpstr>Balance Sheet</vt:lpstr>
      <vt:lpstr>Balance Sheet Format</vt:lpstr>
      <vt:lpstr>Balance Sheet</vt:lpstr>
      <vt:lpstr>Balance Sheet</vt:lpstr>
      <vt:lpstr>Balance Sheet</vt:lpstr>
      <vt:lpstr>Balance Sheet</vt:lpstr>
      <vt:lpstr>Balance Sheet</vt:lpstr>
      <vt:lpstr>PowerPoint Presentation</vt:lpstr>
      <vt:lpstr>Income Statement</vt:lpstr>
      <vt:lpstr>Income Statement</vt:lpstr>
      <vt:lpstr>Income Statement Format</vt:lpstr>
      <vt:lpstr>Income Statement</vt:lpstr>
      <vt:lpstr>Income Statement</vt:lpstr>
      <vt:lpstr>Income Statement</vt:lpstr>
      <vt:lpstr>Income Statement</vt:lpstr>
      <vt:lpstr>Income Statement</vt:lpstr>
      <vt:lpstr>PowerPoint Presentation</vt:lpstr>
      <vt:lpstr>Statement of Stockholders’ Equity</vt:lpstr>
      <vt:lpstr>Statement of Stockholders’ Equity</vt:lpstr>
      <vt:lpstr>Statement of Stockholders’ Equity</vt:lpstr>
      <vt:lpstr>PowerPoint Presentation</vt:lpstr>
      <vt:lpstr>Statement of Cash Flows</vt:lpstr>
      <vt:lpstr>Statement of Cash Flows</vt:lpstr>
      <vt:lpstr>Statement of Cash Flows</vt:lpstr>
      <vt:lpstr>PowerPoint Presentation</vt:lpstr>
      <vt:lpstr>Notes to the Financial Statements</vt:lpstr>
      <vt:lpstr>Notes to the Financial Statements</vt:lpstr>
      <vt:lpstr>Notes to the Financial Statements</vt:lpstr>
      <vt:lpstr>Notes to the Financial Statements</vt:lpstr>
      <vt:lpstr>PowerPoint Presentation</vt:lpstr>
      <vt:lpstr>Financial Statement Relationships</vt:lpstr>
      <vt:lpstr>PowerPoint Presentation</vt:lpstr>
      <vt:lpstr>GAAP</vt:lpstr>
      <vt:lpstr>GAAP</vt:lpstr>
      <vt:lpstr>GAAP</vt:lpstr>
      <vt:lpstr>Independent Auditors</vt:lpstr>
      <vt:lpstr>Independent Auditors</vt:lpstr>
      <vt:lpstr>International Perspective</vt:lpstr>
      <vt:lpstr>PowerPoint Presentation</vt:lpstr>
      <vt:lpstr>Ethical Conduct</vt:lpstr>
      <vt:lpstr>PowerPoint Presentation</vt:lpstr>
      <vt:lpstr>Types of Business Entities</vt:lpstr>
      <vt:lpstr>PowerPoint Presentation</vt:lpstr>
    </vt:vector>
  </TitlesOfParts>
  <Company>Brian Rush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Rush</dc:creator>
  <cp:lastModifiedBy>James Sinclair</cp:lastModifiedBy>
  <cp:revision>169</cp:revision>
  <cp:lastPrinted>2017-01-10T18:35:39Z</cp:lastPrinted>
  <dcterms:created xsi:type="dcterms:W3CDTF">2009-05-13T18:31:56Z</dcterms:created>
  <dcterms:modified xsi:type="dcterms:W3CDTF">2018-01-19T19:39:41Z</dcterms:modified>
</cp:coreProperties>
</file>